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58" r:id="rId4"/>
    <p:sldId id="274" r:id="rId5"/>
    <p:sldId id="260" r:id="rId6"/>
    <p:sldId id="277" r:id="rId7"/>
    <p:sldId id="280" r:id="rId8"/>
    <p:sldId id="261" r:id="rId9"/>
    <p:sldId id="262" r:id="rId10"/>
    <p:sldId id="275" r:id="rId11"/>
    <p:sldId id="276" r:id="rId12"/>
    <p:sldId id="263" r:id="rId13"/>
    <p:sldId id="269" r:id="rId14"/>
    <p:sldId id="271" r:id="rId15"/>
    <p:sldId id="278" r:id="rId16"/>
    <p:sldId id="279" r:id="rId17"/>
    <p:sldId id="26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2000" b="0" dirty="0" err="1">
                <a:latin typeface="Bahnschrift" panose="020B0502040204020203" pitchFamily="34" charset="0"/>
              </a:rPr>
              <a:t>TÜRKİYE</a:t>
            </a:r>
            <a:r>
              <a:rPr lang="en-US" sz="2000" b="0" dirty="0">
                <a:latin typeface="Bahnschrift" panose="020B0502040204020203" pitchFamily="34" charset="0"/>
              </a:rPr>
              <a:t> </a:t>
            </a:r>
            <a:r>
              <a:rPr lang="en-US" sz="2000" b="0" dirty="0" err="1">
                <a:latin typeface="Bahnschrift" panose="020B0502040204020203" pitchFamily="34" charset="0"/>
              </a:rPr>
              <a:t>KURULU</a:t>
            </a:r>
            <a:r>
              <a:rPr lang="en-US" sz="2000" b="0" dirty="0">
                <a:latin typeface="Bahnschrift" panose="020B0502040204020203" pitchFamily="34" charset="0"/>
              </a:rPr>
              <a:t> </a:t>
            </a:r>
            <a:r>
              <a:rPr lang="en-US" sz="2000" b="0" dirty="0" err="1">
                <a:latin typeface="Bahnschrift" panose="020B0502040204020203" pitchFamily="34" charset="0"/>
              </a:rPr>
              <a:t>GÜCÜNÜN</a:t>
            </a:r>
            <a:r>
              <a:rPr lang="en-US" sz="2000" b="0" dirty="0">
                <a:latin typeface="Bahnschrift" panose="020B0502040204020203" pitchFamily="34" charset="0"/>
              </a:rPr>
              <a:t> </a:t>
            </a:r>
            <a:r>
              <a:rPr lang="en-US" sz="2000" b="0" dirty="0" err="1">
                <a:latin typeface="Bahnschrift" panose="020B0502040204020203" pitchFamily="34" charset="0"/>
              </a:rPr>
              <a:t>GELİŞİMİ</a:t>
            </a:r>
            <a:endParaRPr lang="en-US" sz="2000" b="0" dirty="0">
              <a:latin typeface="Bahnschrift" panose="020B0502040204020203" pitchFamily="34" charset="0"/>
            </a:endParaRPr>
          </a:p>
        </c:rich>
      </c:tx>
      <c:layout>
        <c:manualLayout>
          <c:xMode val="edge"/>
          <c:yMode val="edge"/>
          <c:x val="0.27252605372857802"/>
          <c:y val="4.0404077313439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96887034613824"/>
          <c:y val="0.20907680613134558"/>
          <c:w val="0.8764047399627648"/>
          <c:h val="0.65403535139020486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7612533928139528E-3"/>
                  <c:y val="-4.9361910674028814E-2"/>
                </c:manualLayout>
              </c:layout>
              <c:tx>
                <c:rich>
                  <a:bodyPr/>
                  <a:lstStyle/>
                  <a:p>
                    <a:fld id="{17959D8E-9406-4ADA-ACA4-EE7F6ED8F92A}" type="CELLRANGE">
                      <a:rPr lang="en-US" dirty="0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F86-482A-8594-DD994E25491D}"/>
                </c:ext>
              </c:extLst>
            </c:dLbl>
            <c:dLbl>
              <c:idx val="1"/>
              <c:layout>
                <c:manualLayout>
                  <c:x val="4.1558159566707324E-3"/>
                  <c:y val="-5.8194144685199165E-2"/>
                </c:manualLayout>
              </c:layout>
              <c:tx>
                <c:rich>
                  <a:bodyPr/>
                  <a:lstStyle/>
                  <a:p>
                    <a:fld id="{8ACC7CFA-10D3-4334-9CA0-04205E6CEA3B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F86-482A-8594-DD994E25491D}"/>
                </c:ext>
              </c:extLst>
            </c:dLbl>
            <c:dLbl>
              <c:idx val="2"/>
              <c:layout>
                <c:manualLayout>
                  <c:x val="9.7975282596201672E-3"/>
                  <c:y val="-7.7059622318050816E-2"/>
                </c:manualLayout>
              </c:layout>
              <c:tx>
                <c:rich>
                  <a:bodyPr/>
                  <a:lstStyle/>
                  <a:p>
                    <a:fld id="{36398F90-6711-4554-BA84-71E95F04ED3D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F86-482A-8594-DD994E25491D}"/>
                </c:ext>
              </c:extLst>
            </c:dLbl>
            <c:dLbl>
              <c:idx val="3"/>
              <c:layout>
                <c:manualLayout>
                  <c:x val="7.5222830705992455E-3"/>
                  <c:y val="-0.10755857160450305"/>
                </c:manualLayout>
              </c:layout>
              <c:tx>
                <c:rich>
                  <a:bodyPr/>
                  <a:lstStyle/>
                  <a:p>
                    <a:fld id="{4119CF83-AF9F-4847-8E1A-A9815AEFEFDF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F86-482A-8594-DD994E25491D}"/>
                </c:ext>
              </c:extLst>
            </c:dLbl>
            <c:dLbl>
              <c:idx val="4"/>
              <c:layout>
                <c:manualLayout>
                  <c:x val="9.7975282596201672E-3"/>
                  <c:y val="-0.13163792734543667"/>
                </c:manualLayout>
              </c:layout>
              <c:tx>
                <c:rich>
                  <a:bodyPr/>
                  <a:lstStyle/>
                  <a:p>
                    <a:fld id="{19C70996-4BF7-4989-A09C-5ACEDF42329B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F86-482A-8594-DD994E25491D}"/>
                </c:ext>
              </c:extLst>
            </c:dLbl>
            <c:dLbl>
              <c:idx val="5"/>
              <c:layout>
                <c:manualLayout>
                  <c:x val="7.9169574919704389E-3"/>
                  <c:y val="-0.16025921411918592"/>
                </c:manualLayout>
              </c:layout>
              <c:tx>
                <c:rich>
                  <a:bodyPr/>
                  <a:lstStyle/>
                  <a:p>
                    <a:fld id="{E941C799-1FC6-4394-8B61-560DBF55F684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F86-482A-8594-DD994E25491D}"/>
                </c:ext>
              </c:extLst>
            </c:dLbl>
            <c:dLbl>
              <c:idx val="6"/>
              <c:layout>
                <c:manualLayout>
                  <c:x val="1.0192202680991276E-2"/>
                  <c:y val="-0.19905541946386007"/>
                </c:manualLayout>
              </c:layout>
              <c:tx>
                <c:rich>
                  <a:bodyPr/>
                  <a:lstStyle/>
                  <a:p>
                    <a:fld id="{AC85FB52-BBAE-4329-AA77-AAA366251F57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F86-482A-8594-DD994E25491D}"/>
                </c:ext>
              </c:extLst>
            </c:dLbl>
            <c:dLbl>
              <c:idx val="7"/>
              <c:layout>
                <c:manualLayout>
                  <c:x val="1.128342460589887E-2"/>
                  <c:y val="-0.24267285324016016"/>
                </c:manualLayout>
              </c:layout>
              <c:tx>
                <c:rich>
                  <a:bodyPr/>
                  <a:lstStyle/>
                  <a:p>
                    <a:fld id="{5F9C55A4-6A21-4F00-90F7-FFF9FDFC5368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F86-482A-8594-DD994E25491D}"/>
                </c:ext>
              </c:extLst>
            </c:dLbl>
            <c:dLbl>
              <c:idx val="8"/>
              <c:layout>
                <c:manualLayout>
                  <c:x val="1.6925366968017885E-2"/>
                  <c:y val="-0.34913326175137199"/>
                </c:manualLayout>
              </c:layout>
              <c:tx>
                <c:rich>
                  <a:bodyPr/>
                  <a:lstStyle/>
                  <a:p>
                    <a:fld id="{DB84FEE8-D8A7-44C7-96EA-8580B5A5D2A8}" type="CELLRANGE">
                      <a:rPr lang="en-US"/>
                      <a:pPr/>
                      <a:t>[CELLRANGE]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F86-482A-8594-DD994E2549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IGDT" panose="00000400000000000000" pitchFamily="2" charset="2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I!$B$6:$B$14</c:f>
              <c:numCache>
                <c:formatCode>General</c:formatCode>
                <c:ptCount val="9"/>
                <c:pt idx="0">
                  <c:v>1976</c:v>
                </c:pt>
                <c:pt idx="1">
                  <c:v>1981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>
                  <c:v>2011</c:v>
                </c:pt>
                <c:pt idx="8">
                  <c:v>2016</c:v>
                </c:pt>
              </c:numCache>
            </c:numRef>
          </c:cat>
          <c:val>
            <c:numRef>
              <c:f>I!$C$6:$C$14</c:f>
              <c:numCache>
                <c:formatCode>#,##0</c:formatCode>
                <c:ptCount val="9"/>
                <c:pt idx="0">
                  <c:v>4364.2</c:v>
                </c:pt>
                <c:pt idx="1">
                  <c:v>5537.6</c:v>
                </c:pt>
                <c:pt idx="2">
                  <c:v>10115.200000000001</c:v>
                </c:pt>
                <c:pt idx="3">
                  <c:v>17209.099999999999</c:v>
                </c:pt>
                <c:pt idx="4">
                  <c:v>21249.4</c:v>
                </c:pt>
                <c:pt idx="5">
                  <c:v>28332.399999999998</c:v>
                </c:pt>
                <c:pt idx="6">
                  <c:v>40564.800000000003</c:v>
                </c:pt>
                <c:pt idx="7">
                  <c:v>52911.1</c:v>
                </c:pt>
                <c:pt idx="8">
                  <c:v>78497.381999999998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I!$C$6:$C$14</c15:f>
                <c15:dlblRangeCache>
                  <c:ptCount val="9"/>
                  <c:pt idx="0">
                    <c:v>4.364</c:v>
                  </c:pt>
                  <c:pt idx="1">
                    <c:v>5.538</c:v>
                  </c:pt>
                  <c:pt idx="2">
                    <c:v>10.115</c:v>
                  </c:pt>
                  <c:pt idx="3">
                    <c:v>17.209</c:v>
                  </c:pt>
                  <c:pt idx="4">
                    <c:v>21.249</c:v>
                  </c:pt>
                  <c:pt idx="5">
                    <c:v>28.332</c:v>
                  </c:pt>
                  <c:pt idx="6">
                    <c:v>40.565</c:v>
                  </c:pt>
                  <c:pt idx="7">
                    <c:v>52.911</c:v>
                  </c:pt>
                  <c:pt idx="8">
                    <c:v>78.497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F86-482A-8594-DD994E254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661696"/>
        <c:axId val="84648704"/>
        <c:axId val="0"/>
      </c:bar3DChart>
      <c:catAx>
        <c:axId val="796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4648704"/>
        <c:crosses val="autoZero"/>
        <c:auto val="1"/>
        <c:lblAlgn val="ctr"/>
        <c:lblOffset val="100"/>
        <c:noMultiLvlLbl val="0"/>
      </c:catAx>
      <c:valAx>
        <c:axId val="8464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MW</a:t>
                </a:r>
              </a:p>
            </c:rich>
          </c:tx>
          <c:layout>
            <c:manualLayout>
              <c:xMode val="edge"/>
              <c:yMode val="edge"/>
              <c:x val="4.8313405268785844E-4"/>
              <c:y val="0.22147120814443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96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444212008611883E-2"/>
          <c:y val="0.19803404737868374"/>
          <c:w val="0.92755578799138816"/>
          <c:h val="0.8019659526213163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ÜRETİMDEKİ PAY</c:v>
                </c:pt>
              </c:strCache>
            </c:strRef>
          </c:tx>
          <c:explosion val="16"/>
          <c:dPt>
            <c:idx val="0"/>
            <c:bubble3D val="0"/>
            <c:explosion val="3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928-41C0-BDBE-37D67C2DA677}"/>
              </c:ext>
            </c:extLst>
          </c:dPt>
          <c:dPt>
            <c:idx val="1"/>
            <c:bubble3D val="0"/>
            <c:explosion val="7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928-41C0-BDBE-37D67C2DA677}"/>
              </c:ext>
            </c:extLst>
          </c:dPt>
          <c:dPt>
            <c:idx val="2"/>
            <c:bubble3D val="0"/>
            <c:explosion val="7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928-41C0-BDBE-37D67C2DA677}"/>
              </c:ext>
            </c:extLst>
          </c:dPt>
          <c:dPt>
            <c:idx val="3"/>
            <c:bubble3D val="0"/>
            <c:explosion val="7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928-41C0-BDBE-37D67C2DA677}"/>
              </c:ext>
            </c:extLst>
          </c:dPt>
          <c:dLbls>
            <c:dLbl>
              <c:idx val="0"/>
              <c:layout>
                <c:manualLayout>
                  <c:x val="-7.9939655004353877E-2"/>
                  <c:y val="9.6361808106970731E-2"/>
                </c:manualLayout>
              </c:layout>
              <c:tx>
                <c:rich>
                  <a:bodyPr/>
                  <a:lstStyle/>
                  <a:p>
                    <a:fld id="{A3221752-7911-400D-BF6D-280FFC8B6EFB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28-41C0-BDBE-37D67C2DA677}"/>
                </c:ext>
              </c:extLst>
            </c:dLbl>
            <c:dLbl>
              <c:idx val="1"/>
              <c:layout>
                <c:manualLayout>
                  <c:x val="-0.17575388599352768"/>
                  <c:y val="2.7054829786680522E-2"/>
                </c:manualLayout>
              </c:layout>
              <c:tx>
                <c:rich>
                  <a:bodyPr/>
                  <a:lstStyle/>
                  <a:p>
                    <a:fld id="{DA0E06F8-7B6A-49D3-B65E-BFEC387E8FDD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28-41C0-BDBE-37D67C2DA677}"/>
                </c:ext>
              </c:extLst>
            </c:dLbl>
            <c:dLbl>
              <c:idx val="2"/>
              <c:layout>
                <c:manualLayout>
                  <c:x val="-4.4381270875843155E-2"/>
                  <c:y val="-0.1728636437006337"/>
                </c:manualLayout>
              </c:layout>
              <c:tx>
                <c:rich>
                  <a:bodyPr/>
                  <a:lstStyle/>
                  <a:p>
                    <a:fld id="{7F74A3D8-DE3A-43E5-BEC0-D897C527539A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28-41C0-BDBE-37D67C2DA677}"/>
                </c:ext>
              </c:extLst>
            </c:dLbl>
            <c:dLbl>
              <c:idx val="3"/>
              <c:layout>
                <c:manualLayout>
                  <c:x val="0.17919779089715759"/>
                  <c:y val="7.6140703073528146E-2"/>
                </c:manualLayout>
              </c:layout>
              <c:tx>
                <c:rich>
                  <a:bodyPr/>
                  <a:lstStyle/>
                  <a:p>
                    <a:fld id="{E2622DC4-B9FC-4699-B397-D92D4B7C72F5}" type="PERCENTAGE">
                      <a:rPr lang="en-US" baseline="0" smtClean="0"/>
                      <a:pPr/>
                      <a:t>[YÜZDE]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28-41C0-BDBE-37D67C2DA67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DİĞER YENİLENEBİLİR KAYNAKLAR</c:v>
                </c:pt>
                <c:pt idx="1">
                  <c:v>HİDROELEKTRİK</c:v>
                </c:pt>
                <c:pt idx="2">
                  <c:v>DOĞAL GAZ</c:v>
                </c:pt>
                <c:pt idx="3">
                  <c:v>TERMİK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29360</c:v>
                </c:pt>
                <c:pt idx="1">
                  <c:v>58450</c:v>
                </c:pt>
                <c:pt idx="2" formatCode="#,##0">
                  <c:v>108169</c:v>
                </c:pt>
                <c:pt idx="3">
                  <c:v>99532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28-41C0-BDBE-37D67C2DA67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225861189451931"/>
          <c:y val="8.6895094234458556E-2"/>
          <c:w val="0.80823202727993448"/>
          <c:h val="0.19337372601461847"/>
        </c:manualLayout>
      </c:layout>
      <c:overlay val="1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0803B-06D4-43F0-BA94-EA7043966CD0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308C-810F-43EB-B6E7-55B460EC8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70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9308C-810F-43EB-B6E7-55B460EC8F2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234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5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49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56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51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82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74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3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27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5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9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10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03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53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89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34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8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B5AD61-0377-4A85-A900-1EE108D03FD3}" type="datetimeFigureOut">
              <a:rPr lang="tr-TR" smtClean="0"/>
              <a:t>20.12.2018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0A821B4-3626-41C7-8D78-54046C5F2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45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omass ile ilgili görsel sonucu">
            <a:extLst>
              <a:ext uri="{FF2B5EF4-FFF2-40B4-BE49-F238E27FC236}">
                <a16:creationId xmlns:a16="http://schemas.microsoft.com/office/drawing/2014/main" id="{250EF938-5EFF-4F35-93F2-B62FE912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1273200"/>
            <a:ext cx="5146717" cy="38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A4B846A-F095-4E18-84A8-20C24BD4F09B}"/>
              </a:ext>
            </a:extLst>
          </p:cNvPr>
          <p:cNvSpPr/>
          <p:nvPr/>
        </p:nvSpPr>
        <p:spPr>
          <a:xfrm>
            <a:off x="166963" y="3977954"/>
            <a:ext cx="5725825" cy="265027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wrap="square" lIns="68580" tIns="0" rIns="68580" bIns="0">
            <a:spAutoFit/>
          </a:bodyPr>
          <a:lstStyle/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tr-TR" dirty="0">
                <a:ln w="0"/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1- GİRİŞ</a:t>
            </a:r>
          </a:p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tr-TR" dirty="0">
                <a:ln w="0"/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2- BİYOKÜTLE HAKKINDA</a:t>
            </a:r>
          </a:p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tr-TR" dirty="0">
                <a:ln w="0"/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3- BES TESİS ÖZELLİKLERİ VE ÖZET FİZİBİLİTE</a:t>
            </a:r>
          </a:p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tr-TR" dirty="0">
                <a:ln w="0"/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4- HEDEFLER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AD08B4B-96E5-49D5-A351-BC22695A8660}"/>
              </a:ext>
            </a:extLst>
          </p:cNvPr>
          <p:cNvSpPr/>
          <p:nvPr/>
        </p:nvSpPr>
        <p:spPr>
          <a:xfrm>
            <a:off x="166963" y="140795"/>
            <a:ext cx="84514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BİYOKÜTLE</a:t>
            </a:r>
            <a:r>
              <a:rPr lang="tr-TR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&amp;  ENERJİ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15193EF-8BE1-43A1-A1ED-8AD312EE78A5}"/>
              </a:ext>
            </a:extLst>
          </p:cNvPr>
          <p:cNvSpPr/>
          <p:nvPr/>
        </p:nvSpPr>
        <p:spPr>
          <a:xfrm>
            <a:off x="6190697" y="6080737"/>
            <a:ext cx="2786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latin typeface="Bahnschrift" panose="020B0502040204020203" pitchFamily="34" charset="0"/>
              </a:rPr>
              <a:t>HAZIRLAYAN: YAKUP </a:t>
            </a:r>
            <a:r>
              <a:rPr lang="tr-TR" sz="1600" dirty="0" err="1">
                <a:latin typeface="Bahnschrift" panose="020B0502040204020203" pitchFamily="34" charset="0"/>
              </a:rPr>
              <a:t>OKŞAŞ</a:t>
            </a:r>
            <a:endParaRPr lang="tr-TR" sz="1600" dirty="0">
              <a:latin typeface="Bahnschrift" panose="020B0502040204020203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A9FED-2FB2-413E-9FEF-6E5E302D0BEA}"/>
              </a:ext>
            </a:extLst>
          </p:cNvPr>
          <p:cNvSpPr/>
          <p:nvPr/>
        </p:nvSpPr>
        <p:spPr>
          <a:xfrm>
            <a:off x="5765124" y="6419291"/>
            <a:ext cx="3251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err="1">
                <a:latin typeface="Bahnschrift" panose="020B0502040204020203" pitchFamily="34" charset="0"/>
              </a:rPr>
              <a:t>RANTEKO</a:t>
            </a:r>
            <a:r>
              <a:rPr lang="tr-TR" sz="1600" dirty="0">
                <a:latin typeface="Bahnschrift" panose="020B0502040204020203" pitchFamily="34" charset="0"/>
              </a:rPr>
              <a:t> ÇEVRE TEKNOLOJİLERİ</a:t>
            </a:r>
          </a:p>
        </p:txBody>
      </p:sp>
    </p:spTree>
    <p:extLst>
      <p:ext uri="{BB962C8B-B14F-4D97-AF65-F5344CB8AC3E}">
        <p14:creationId xmlns:p14="http://schemas.microsoft.com/office/powerpoint/2010/main" val="236452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70928B7D-A8D3-4221-8EA0-32C94CECB60E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BDDF3E7-45A4-48D9-BC25-AA6FFB731D24}"/>
              </a:ext>
            </a:extLst>
          </p:cNvPr>
          <p:cNvSpPr/>
          <p:nvPr/>
        </p:nvSpPr>
        <p:spPr>
          <a:xfrm>
            <a:off x="-63694" y="239427"/>
            <a:ext cx="5694765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2-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BİYOKÜTLE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HAKKINDA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AD707A1-4E26-4293-AEBF-0BACB5414675}"/>
              </a:ext>
            </a:extLst>
          </p:cNvPr>
          <p:cNvSpPr/>
          <p:nvPr/>
        </p:nvSpPr>
        <p:spPr>
          <a:xfrm>
            <a:off x="129262" y="797403"/>
            <a:ext cx="8865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dirty="0" err="1">
                <a:solidFill>
                  <a:srgbClr val="FF0000"/>
                </a:solidFill>
              </a:rPr>
              <a:t>BİYOKÜTLE</a:t>
            </a:r>
            <a:r>
              <a:rPr lang="tr-TR" dirty="0">
                <a:solidFill>
                  <a:srgbClr val="FF0000"/>
                </a:solidFill>
              </a:rPr>
              <a:t>  BAŞLIĞI ALTINDAN </a:t>
            </a:r>
            <a:r>
              <a:rPr lang="tr-TR" dirty="0" err="1">
                <a:solidFill>
                  <a:srgbClr val="FF0000"/>
                </a:solidFill>
              </a:rPr>
              <a:t>YEKDEM</a:t>
            </a:r>
            <a:r>
              <a:rPr lang="tr-TR" dirty="0">
                <a:solidFill>
                  <a:srgbClr val="FF0000"/>
                </a:solidFill>
              </a:rPr>
              <a:t> TARİFESİNE GİREN ATIKLAR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o 13">
            <a:extLst>
              <a:ext uri="{FF2B5EF4-FFF2-40B4-BE49-F238E27FC236}">
                <a16:creationId xmlns:a16="http://schemas.microsoft.com/office/drawing/2014/main" id="{D8C52D0F-329C-43FE-8DFF-7A0AC9028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8975"/>
              </p:ext>
            </p:extLst>
          </p:nvPr>
        </p:nvGraphicFramePr>
        <p:xfrm>
          <a:off x="304732" y="1372145"/>
          <a:ext cx="8578531" cy="32839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28343">
                  <a:extLst>
                    <a:ext uri="{9D8B030D-6E8A-4147-A177-3AD203B41FA5}">
                      <a16:colId xmlns:a16="http://schemas.microsoft.com/office/drawing/2014/main" val="4115212378"/>
                    </a:ext>
                  </a:extLst>
                </a:gridCol>
                <a:gridCol w="7550188">
                  <a:extLst>
                    <a:ext uri="{9D8B030D-6E8A-4147-A177-3AD203B41FA5}">
                      <a16:colId xmlns:a16="http://schemas.microsoft.com/office/drawing/2014/main" val="1740189311"/>
                    </a:ext>
                  </a:extLst>
                </a:gridCol>
              </a:tblGrid>
              <a:tr h="1965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ATIK KODU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ATIK KODU TANIMI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697330164"/>
                  </a:ext>
                </a:extLst>
              </a:tr>
              <a:tr h="4374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02 01 06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Ayrı toplanmış ve saha dışında işlem görecek hayvan dışkısı, idrar ve tezek (ve bunlarla temas etmiş saman dahil), akan sıvılar </a:t>
                      </a:r>
                      <a:r>
                        <a:rPr lang="tr-TR" sz="1200" u="none" strike="noStrike" baseline="30000" dirty="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3203050358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02 02 04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İşletme sahası içerisindeki atıksu arıtımından kaynaklanan çamurlar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3754015458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03 03 07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Atık kâğıt ve kartonun hamur haline getirilmesi sırasında mekanik olarak ayrılan ıskartalar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666412867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03 03 08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Geri dönüşüme gitmek üzere sınıflandırılan kağıt ve kartondan kaynaklanan atıklar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664860707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19 06 04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Belediye atıklarının anaerobik arıtımından kaynaklanan posalar </a:t>
                      </a:r>
                      <a:r>
                        <a:rPr lang="tr-TR" sz="1200" u="none" strike="noStrike" baseline="30000" dirty="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2764101041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19 06 06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Hayvansal ve bitkisel atıklarını anaerobik arıtımından kaynaklanan posalar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255364251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19 08 05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Kentsel atıksuyun arıtılmasından kaynaklanan çamurlar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2818334678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19 08 12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19 08 11 dışındaki endüstriyel atıksuyun biyolojik arıtılmasından kaynaklanan çamurlar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3918746962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20 01 08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Biyolojik olarak bozunabilir mutfak ve kantin atıkları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566558062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20 01 25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Yenilebilir sıvı ve katı yağlar </a:t>
                      </a:r>
                      <a:r>
                        <a:rPr lang="tr-TR" sz="1200" u="none" strike="noStrike" baseline="3000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2784596964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20 02 01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Biyolojik olarak </a:t>
                      </a:r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bozunabilir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 atıklar </a:t>
                      </a:r>
                      <a:r>
                        <a:rPr lang="tr-TR" sz="1200" u="none" strike="noStrike" baseline="30000" dirty="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1259912854"/>
                  </a:ext>
                </a:extLst>
              </a:tr>
              <a:tr h="240907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20 03 01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Karışık belediye atıkları </a:t>
                      </a:r>
                      <a:r>
                        <a:rPr lang="tr-TR" sz="1200" u="none" strike="noStrike" baseline="30000" dirty="0">
                          <a:effectLst/>
                          <a:latin typeface="Bahnschrift" panose="020B0502040204020203" pitchFamily="34" charset="0"/>
                        </a:rPr>
                        <a:t>(8)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702" marR="5702" marT="5702" marB="0" anchor="ctr"/>
                </a:tc>
                <a:extLst>
                  <a:ext uri="{0D108BD9-81ED-4DB2-BD59-A6C34878D82A}">
                    <a16:rowId xmlns:a16="http://schemas.microsoft.com/office/drawing/2014/main" val="3081218172"/>
                  </a:ext>
                </a:extLst>
              </a:tr>
            </a:tbl>
          </a:graphicData>
        </a:graphic>
      </p:graphicFrame>
      <p:pic>
        <p:nvPicPr>
          <p:cNvPr id="20" name="Resim 19">
            <a:extLst>
              <a:ext uri="{FF2B5EF4-FFF2-40B4-BE49-F238E27FC236}">
                <a16:creationId xmlns:a16="http://schemas.microsoft.com/office/drawing/2014/main" id="{97F0A4E8-6AE6-4814-93C3-794C98D725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32" y="4799943"/>
            <a:ext cx="2713283" cy="203496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1A23C34-0816-4162-922F-0DE3F3F49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6" r="12174"/>
          <a:stretch/>
        </p:blipFill>
        <p:spPr>
          <a:xfrm>
            <a:off x="3214621" y="4799942"/>
            <a:ext cx="2911366" cy="2034962"/>
          </a:xfrm>
          <a:prstGeom prst="rect">
            <a:avLst/>
          </a:prstGeom>
        </p:spPr>
      </p:pic>
      <p:pic>
        <p:nvPicPr>
          <p:cNvPr id="2052" name="Picture 4" descr="tavuk-ciftligi">
            <a:extLst>
              <a:ext uri="{FF2B5EF4-FFF2-40B4-BE49-F238E27FC236}">
                <a16:creationId xmlns:a16="http://schemas.microsoft.com/office/drawing/2014/main" id="{AE361053-E5D7-45CB-9728-193D72B86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2"/>
          <a:stretch/>
        </p:blipFill>
        <p:spPr bwMode="auto">
          <a:xfrm>
            <a:off x="6244648" y="4799942"/>
            <a:ext cx="2756143" cy="20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C278692F-A554-417B-A9CE-D44E1FA5CB42}"/>
              </a:ext>
            </a:extLst>
          </p:cNvPr>
          <p:cNvSpPr/>
          <p:nvPr/>
        </p:nvSpPr>
        <p:spPr>
          <a:xfrm>
            <a:off x="6244648" y="1080847"/>
            <a:ext cx="2558713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tabLst>
                <a:tab pos="360045" algn="l"/>
              </a:tabLst>
            </a:pPr>
            <a:r>
              <a:rPr lang="tr-T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Değişik:RG-23</a:t>
            </a:r>
            <a:r>
              <a:rPr lang="tr-T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/3/2017-30016) EK-4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7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9E93E02B-0B95-4FD8-82F0-11E208E28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8361" r="3997" b="6333"/>
          <a:stretch/>
        </p:blipFill>
        <p:spPr>
          <a:xfrm rot="16200000">
            <a:off x="1710505" y="-68820"/>
            <a:ext cx="5431163" cy="823764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6E2720B-1E77-4EB3-89BF-46D48241491A}"/>
              </a:ext>
            </a:extLst>
          </p:cNvPr>
          <p:cNvSpPr/>
          <p:nvPr/>
        </p:nvSpPr>
        <p:spPr>
          <a:xfrm>
            <a:off x="5580834" y="946319"/>
            <a:ext cx="431515" cy="2568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69E1F64-7E86-45EB-85CD-C7A00DF9FE9E}"/>
              </a:ext>
            </a:extLst>
          </p:cNvPr>
          <p:cNvSpPr/>
          <p:nvPr/>
        </p:nvSpPr>
        <p:spPr>
          <a:xfrm>
            <a:off x="6012349" y="890080"/>
            <a:ext cx="216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err="1"/>
              <a:t>Recycled</a:t>
            </a:r>
            <a:r>
              <a:rPr lang="tr-TR" dirty="0"/>
              <a:t>/</a:t>
            </a:r>
            <a:r>
              <a:rPr lang="tr-TR" dirty="0" err="1"/>
              <a:t>Composted</a:t>
            </a:r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75EDF4A-3D7D-410D-A7E1-D8AA4FC5E318}"/>
              </a:ext>
            </a:extLst>
          </p:cNvPr>
          <p:cNvSpPr/>
          <p:nvPr/>
        </p:nvSpPr>
        <p:spPr>
          <a:xfrm>
            <a:off x="3420832" y="922671"/>
            <a:ext cx="431515" cy="256854"/>
          </a:xfrm>
          <a:prstGeom prst="rect">
            <a:avLst/>
          </a:prstGeom>
          <a:solidFill>
            <a:srgbClr val="998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F481282-282A-4CD7-9373-95BD06A78CEE}"/>
              </a:ext>
            </a:extLst>
          </p:cNvPr>
          <p:cNvSpPr/>
          <p:nvPr/>
        </p:nvSpPr>
        <p:spPr>
          <a:xfrm>
            <a:off x="3852347" y="866432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err="1"/>
              <a:t>Landfilled</a:t>
            </a:r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FAD6C8A-A63A-4271-AC0B-1ACE8CBC83E5}"/>
              </a:ext>
            </a:extLst>
          </p:cNvPr>
          <p:cNvSpPr/>
          <p:nvPr/>
        </p:nvSpPr>
        <p:spPr>
          <a:xfrm>
            <a:off x="714704" y="922671"/>
            <a:ext cx="431515" cy="256854"/>
          </a:xfrm>
          <a:prstGeom prst="rect">
            <a:avLst/>
          </a:prstGeom>
          <a:solidFill>
            <a:srgbClr val="AB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D21530A-8BF1-41F0-A050-14A47D018DBA}"/>
              </a:ext>
            </a:extLst>
          </p:cNvPr>
          <p:cNvSpPr/>
          <p:nvPr/>
        </p:nvSpPr>
        <p:spPr>
          <a:xfrm>
            <a:off x="1146219" y="866432"/>
            <a:ext cx="172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err="1"/>
              <a:t>Waste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Energy</a:t>
            </a:r>
            <a:endParaRPr lang="tr-TR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5D493C5-DED5-4691-8CB8-3D4DC9209D17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677D864-DBCB-43E2-814A-3D65FD1FE396}"/>
              </a:ext>
            </a:extLst>
          </p:cNvPr>
          <p:cNvSpPr/>
          <p:nvPr/>
        </p:nvSpPr>
        <p:spPr>
          <a:xfrm>
            <a:off x="-63694" y="239427"/>
            <a:ext cx="5694765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2-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BİYOKÜTLE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HAKKINDA</a:t>
            </a:r>
          </a:p>
        </p:txBody>
      </p:sp>
    </p:spTree>
    <p:extLst>
      <p:ext uri="{BB962C8B-B14F-4D97-AF65-F5344CB8AC3E}">
        <p14:creationId xmlns:p14="http://schemas.microsoft.com/office/powerpoint/2010/main" val="131884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mass power plant flow diagram ile ilgili görsel sonucu">
            <a:extLst>
              <a:ext uri="{FF2B5EF4-FFF2-40B4-BE49-F238E27FC236}">
                <a16:creationId xmlns:a16="http://schemas.microsoft.com/office/drawing/2014/main" id="{1B014E51-69D9-4359-8F3A-7E96A098D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423" y="1064394"/>
            <a:ext cx="6477273" cy="54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272305B-B217-40D3-A8A5-3D02F5154C33}"/>
              </a:ext>
            </a:extLst>
          </p:cNvPr>
          <p:cNvSpPr txBox="1"/>
          <p:nvPr/>
        </p:nvSpPr>
        <p:spPr>
          <a:xfrm>
            <a:off x="6858000" y="1182231"/>
            <a:ext cx="21255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Toplanan tarımsal atıkların, biyokütle kazanlarında termal olarak yakılması ile elde edilen ısı enerjisi, türbinler ile elektrik enerjisine çevrilir.</a:t>
            </a:r>
          </a:p>
          <a:p>
            <a:endParaRPr lang="tr-TR" sz="2000" dirty="0"/>
          </a:p>
          <a:p>
            <a:r>
              <a:rPr lang="tr-TR" sz="2000" dirty="0"/>
              <a:t>Yakıt enerjisinin  elektriğe dönüşüm verimi %25-%30 arasındadır.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AEA70D4-E7C6-4505-80C7-7014A73C322A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20ED9CD-999A-4CCB-87F5-67C9913991D7}"/>
              </a:ext>
            </a:extLst>
          </p:cNvPr>
          <p:cNvSpPr/>
          <p:nvPr/>
        </p:nvSpPr>
        <p:spPr>
          <a:xfrm>
            <a:off x="-11542" y="202588"/>
            <a:ext cx="6318012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3- 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BES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TESİS ÖZELLİKLERİ</a:t>
            </a:r>
          </a:p>
        </p:txBody>
      </p:sp>
    </p:spTree>
    <p:extLst>
      <p:ext uri="{BB962C8B-B14F-4D97-AF65-F5344CB8AC3E}">
        <p14:creationId xmlns:p14="http://schemas.microsoft.com/office/powerpoint/2010/main" val="311151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45609E5-BAB7-4065-B90F-DE84367D5AE9}"/>
              </a:ext>
            </a:extLst>
          </p:cNvPr>
          <p:cNvSpPr/>
          <p:nvPr/>
        </p:nvSpPr>
        <p:spPr>
          <a:xfrm>
            <a:off x="2706314" y="1492614"/>
            <a:ext cx="2690191" cy="2341240"/>
          </a:xfrm>
          <a:prstGeom prst="rect">
            <a:avLst/>
          </a:prstGeom>
          <a:solidFill>
            <a:srgbClr val="75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kış Çizelgesi: Sayfa Dışı Bağlayıcısı 2">
            <a:extLst>
              <a:ext uri="{FF2B5EF4-FFF2-40B4-BE49-F238E27FC236}">
                <a16:creationId xmlns:a16="http://schemas.microsoft.com/office/drawing/2014/main" id="{089EC668-E6DA-445E-8681-739355A44160}"/>
              </a:ext>
            </a:extLst>
          </p:cNvPr>
          <p:cNvSpPr/>
          <p:nvPr/>
        </p:nvSpPr>
        <p:spPr>
          <a:xfrm rot="16200000">
            <a:off x="5916654" y="1070778"/>
            <a:ext cx="646044" cy="152068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kış Çizelgesi: Sayfa Dışı Bağlayıcısı 3">
            <a:extLst>
              <a:ext uri="{FF2B5EF4-FFF2-40B4-BE49-F238E27FC236}">
                <a16:creationId xmlns:a16="http://schemas.microsoft.com/office/drawing/2014/main" id="{C40BDF8F-BEB2-4189-8279-1A0526602208}"/>
              </a:ext>
            </a:extLst>
          </p:cNvPr>
          <p:cNvSpPr/>
          <p:nvPr/>
        </p:nvSpPr>
        <p:spPr>
          <a:xfrm rot="16200000">
            <a:off x="1598102" y="1095625"/>
            <a:ext cx="646044" cy="1570383"/>
          </a:xfrm>
          <a:prstGeom prst="flowChartOffpageConnector">
            <a:avLst/>
          </a:prstGeom>
          <a:solidFill>
            <a:srgbClr val="8AF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119B735-A6E6-4788-9AB6-4EF660288D27}"/>
              </a:ext>
            </a:extLst>
          </p:cNvPr>
          <p:cNvSpPr txBox="1"/>
          <p:nvPr/>
        </p:nvSpPr>
        <p:spPr>
          <a:xfrm>
            <a:off x="1235324" y="1588428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BİYOKÜTLE</a:t>
            </a:r>
            <a:endParaRPr lang="tr-TR" sz="1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tr-TR" sz="16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10TON</a:t>
            </a:r>
            <a:r>
              <a:rPr lang="tr-TR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/H</a:t>
            </a:r>
            <a:endParaRPr lang="en-US" sz="1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E469125-6D6C-423E-94FE-72DE9B512FD0}"/>
              </a:ext>
            </a:extLst>
          </p:cNvPr>
          <p:cNvSpPr txBox="1"/>
          <p:nvPr/>
        </p:nvSpPr>
        <p:spPr>
          <a:xfrm>
            <a:off x="5562160" y="153873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latin typeface="Bahnschrift" panose="020B0502040204020203" pitchFamily="34" charset="0"/>
              </a:rPr>
              <a:t>BACA GAZI</a:t>
            </a:r>
          </a:p>
          <a:p>
            <a:r>
              <a:rPr lang="tr-TR" sz="1600" dirty="0">
                <a:latin typeface="Bahnschrift" panose="020B0502040204020203" pitchFamily="34" charset="0"/>
              </a:rPr>
              <a:t>70.000 m3/h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7" name="Akış Çizelgesi: Sayfa Dışı Bağlayıcısı 6">
            <a:extLst>
              <a:ext uri="{FF2B5EF4-FFF2-40B4-BE49-F238E27FC236}">
                <a16:creationId xmlns:a16="http://schemas.microsoft.com/office/drawing/2014/main" id="{CE87FECC-6BFE-459E-AE72-89A2FD84CCB9}"/>
              </a:ext>
            </a:extLst>
          </p:cNvPr>
          <p:cNvSpPr/>
          <p:nvPr/>
        </p:nvSpPr>
        <p:spPr>
          <a:xfrm rot="16200000">
            <a:off x="1598100" y="1935482"/>
            <a:ext cx="646044" cy="1570383"/>
          </a:xfrm>
          <a:prstGeom prst="flowChartOffpageConnector">
            <a:avLst/>
          </a:prstGeom>
          <a:solidFill>
            <a:srgbClr val="8AF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A98C2CB-93C3-47FC-8B4D-AF1B0CE51683}"/>
              </a:ext>
            </a:extLst>
          </p:cNvPr>
          <p:cNvSpPr txBox="1"/>
          <p:nvPr/>
        </p:nvSpPr>
        <p:spPr>
          <a:xfrm>
            <a:off x="1235322" y="2428285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HAVA</a:t>
            </a:r>
          </a:p>
          <a:p>
            <a:r>
              <a:rPr lang="tr-TR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60.000 </a:t>
            </a:r>
            <a:r>
              <a:rPr lang="tr-TR" sz="16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m3</a:t>
            </a:r>
            <a:r>
              <a:rPr lang="tr-TR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/h</a:t>
            </a:r>
            <a:endParaRPr lang="en-US" sz="1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Akış Çizelgesi: Sayfa Dışı Bağlayıcısı 8">
            <a:extLst>
              <a:ext uri="{FF2B5EF4-FFF2-40B4-BE49-F238E27FC236}">
                <a16:creationId xmlns:a16="http://schemas.microsoft.com/office/drawing/2014/main" id="{457906AE-1A1A-441E-A2CE-C7644DF5B059}"/>
              </a:ext>
            </a:extLst>
          </p:cNvPr>
          <p:cNvSpPr/>
          <p:nvPr/>
        </p:nvSpPr>
        <p:spPr>
          <a:xfrm rot="16200000">
            <a:off x="5921398" y="1960330"/>
            <a:ext cx="646044" cy="152068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5721902-8E0E-4DCC-B8F3-C2DDA2066902}"/>
              </a:ext>
            </a:extLst>
          </p:cNvPr>
          <p:cNvSpPr txBox="1"/>
          <p:nvPr/>
        </p:nvSpPr>
        <p:spPr>
          <a:xfrm>
            <a:off x="5566904" y="2428285"/>
            <a:ext cx="808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latin typeface="Bahnschrift" panose="020B0502040204020203" pitchFamily="34" charset="0"/>
              </a:rPr>
              <a:t>KÜL</a:t>
            </a:r>
          </a:p>
          <a:p>
            <a:r>
              <a:rPr lang="tr-TR" sz="1600" dirty="0">
                <a:latin typeface="Bahnschrift" panose="020B0502040204020203" pitchFamily="34" charset="0"/>
              </a:rPr>
              <a:t>0,5 T/H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1" name="U-Turn Arrow 20">
            <a:extLst>
              <a:ext uri="{FF2B5EF4-FFF2-40B4-BE49-F238E27FC236}">
                <a16:creationId xmlns:a16="http://schemas.microsoft.com/office/drawing/2014/main" id="{54CE9DED-87BD-44E2-B29A-940CC280CD77}"/>
              </a:ext>
            </a:extLst>
          </p:cNvPr>
          <p:cNvSpPr/>
          <p:nvPr/>
        </p:nvSpPr>
        <p:spPr>
          <a:xfrm rot="5400000">
            <a:off x="5083575" y="3749196"/>
            <a:ext cx="2214239" cy="1422729"/>
          </a:xfrm>
          <a:prstGeom prst="uturnArrow">
            <a:avLst>
              <a:gd name="adj1" fmla="val 29214"/>
              <a:gd name="adj2" fmla="val 14607"/>
              <a:gd name="adj3" fmla="val 27406"/>
              <a:gd name="adj4" fmla="val 24175"/>
              <a:gd name="adj5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2" name="U-Turn Arrow 20">
            <a:extLst>
              <a:ext uri="{FF2B5EF4-FFF2-40B4-BE49-F238E27FC236}">
                <a16:creationId xmlns:a16="http://schemas.microsoft.com/office/drawing/2014/main" id="{3DC6A805-CC86-454C-8FBC-5E46E3FFC65B}"/>
              </a:ext>
            </a:extLst>
          </p:cNvPr>
          <p:cNvSpPr/>
          <p:nvPr/>
        </p:nvSpPr>
        <p:spPr>
          <a:xfrm rot="16200000">
            <a:off x="814655" y="3669747"/>
            <a:ext cx="2212938" cy="1570384"/>
          </a:xfrm>
          <a:prstGeom prst="uturnArrow">
            <a:avLst>
              <a:gd name="adj1" fmla="val 26682"/>
              <a:gd name="adj2" fmla="val 13057"/>
              <a:gd name="adj3" fmla="val 20289"/>
              <a:gd name="adj4" fmla="val 24175"/>
              <a:gd name="adj5" fmla="val 100000"/>
            </a:avLst>
          </a:prstGeom>
          <a:solidFill>
            <a:srgbClr val="8AF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6ADF54D-B2F7-4ACA-ADFF-937BDCBD2AE5}"/>
              </a:ext>
            </a:extLst>
          </p:cNvPr>
          <p:cNvSpPr/>
          <p:nvPr/>
        </p:nvSpPr>
        <p:spPr>
          <a:xfrm>
            <a:off x="2706314" y="5148114"/>
            <a:ext cx="3397647" cy="4132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8AFF1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32965B5-50FA-4EE8-A457-C52DA811929A}"/>
              </a:ext>
            </a:extLst>
          </p:cNvPr>
          <p:cNvSpPr txBox="1"/>
          <p:nvPr/>
        </p:nvSpPr>
        <p:spPr>
          <a:xfrm>
            <a:off x="5479331" y="3398676"/>
            <a:ext cx="180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Bahnschrift" panose="020B0502040204020203" pitchFamily="34" charset="0"/>
              </a:rPr>
              <a:t>BUHAR 46T/H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83C2DDB-F9A6-41C4-A799-DEC82EC245F9}"/>
              </a:ext>
            </a:extLst>
          </p:cNvPr>
          <p:cNvSpPr txBox="1"/>
          <p:nvPr/>
        </p:nvSpPr>
        <p:spPr>
          <a:xfrm>
            <a:off x="1304454" y="3398676"/>
            <a:ext cx="121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SU </a:t>
            </a:r>
            <a:r>
              <a:rPr lang="tr-TR" sz="16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47T</a:t>
            </a:r>
            <a:r>
              <a:rPr lang="tr-TR" sz="1600" b="1" dirty="0">
                <a:solidFill>
                  <a:schemeClr val="bg1"/>
                </a:solidFill>
                <a:latin typeface="Bahnschrift" panose="020B0502040204020203" pitchFamily="34" charset="0"/>
              </a:rPr>
              <a:t>/H</a:t>
            </a:r>
            <a:endParaRPr lang="en-US" sz="1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11526B2-707D-412A-A0BD-0714258B2C03}"/>
              </a:ext>
            </a:extLst>
          </p:cNvPr>
          <p:cNvSpPr txBox="1"/>
          <p:nvPr/>
        </p:nvSpPr>
        <p:spPr>
          <a:xfrm>
            <a:off x="1784704" y="897923"/>
            <a:ext cx="573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Bahnschrift" panose="020B0502040204020203" pitchFamily="34" charset="0"/>
              </a:rPr>
              <a:t>SİSTEME GİRİŞ VE ÇIKIŞLAR (</a:t>
            </a:r>
            <a:r>
              <a:rPr lang="tr-TR" sz="2400" dirty="0" err="1">
                <a:solidFill>
                  <a:srgbClr val="FF0000"/>
                </a:solidFill>
                <a:latin typeface="Bahnschrift" panose="020B0502040204020203" pitchFamily="34" charset="0"/>
              </a:rPr>
              <a:t>12MWe</a:t>
            </a:r>
            <a:r>
              <a:rPr lang="tr-TR" sz="2400" dirty="0">
                <a:solidFill>
                  <a:srgbClr val="FF0000"/>
                </a:solidFill>
                <a:latin typeface="Bahnschrift" panose="020B0502040204020203" pitchFamily="34" charset="0"/>
              </a:rPr>
              <a:t> için)</a:t>
            </a:r>
            <a:endParaRPr lang="en-US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97A235-765D-41C5-BBC3-D254BA07FB9E}"/>
              </a:ext>
            </a:extLst>
          </p:cNvPr>
          <p:cNvSpPr txBox="1"/>
          <p:nvPr/>
        </p:nvSpPr>
        <p:spPr>
          <a:xfrm>
            <a:off x="3349331" y="2157439"/>
            <a:ext cx="139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Bahnschrift" panose="020B0502040204020203" pitchFamily="34" charset="0"/>
              </a:rPr>
              <a:t>YAKMA SİSTEMİ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773658A8-F3D4-4CA8-8916-86D05C5308A7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C93836EA-2E38-4956-BF7A-55EEB18DB7E8}"/>
              </a:ext>
            </a:extLst>
          </p:cNvPr>
          <p:cNvSpPr/>
          <p:nvPr/>
        </p:nvSpPr>
        <p:spPr>
          <a:xfrm>
            <a:off x="-11542" y="202588"/>
            <a:ext cx="6318012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3- 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BES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TESİS ÖZELLİKLERİ</a:t>
            </a:r>
          </a:p>
        </p:txBody>
      </p:sp>
      <p:sp>
        <p:nvSpPr>
          <p:cNvPr id="22" name="Yamuk 21">
            <a:extLst>
              <a:ext uri="{FF2B5EF4-FFF2-40B4-BE49-F238E27FC236}">
                <a16:creationId xmlns:a16="http://schemas.microsoft.com/office/drawing/2014/main" id="{318DFB0A-CD52-4847-BF5E-313E47BB83CE}"/>
              </a:ext>
            </a:extLst>
          </p:cNvPr>
          <p:cNvSpPr/>
          <p:nvPr/>
        </p:nvSpPr>
        <p:spPr>
          <a:xfrm rot="5400000">
            <a:off x="3222913" y="4340887"/>
            <a:ext cx="1663173" cy="2080139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F00C957-6DD7-4C3F-AECB-AC105EC1D261}"/>
              </a:ext>
            </a:extLst>
          </p:cNvPr>
          <p:cNvSpPr txBox="1"/>
          <p:nvPr/>
        </p:nvSpPr>
        <p:spPr>
          <a:xfrm>
            <a:off x="3291049" y="4939262"/>
            <a:ext cx="139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Bahnschrift" panose="020B0502040204020203" pitchFamily="34" charset="0"/>
              </a:rPr>
              <a:t>BUHAR</a:t>
            </a:r>
          </a:p>
          <a:p>
            <a:r>
              <a:rPr lang="tr-TR" sz="2400" dirty="0">
                <a:latin typeface="Bahnschrift" panose="020B0502040204020203" pitchFamily="34" charset="0"/>
              </a:rPr>
              <a:t>TÜRBİNİ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C9F13C5-80EA-4682-9A2C-75D44AA8B2FA}"/>
              </a:ext>
            </a:extLst>
          </p:cNvPr>
          <p:cNvSpPr txBox="1"/>
          <p:nvPr/>
        </p:nvSpPr>
        <p:spPr>
          <a:xfrm>
            <a:off x="6907408" y="1597562"/>
            <a:ext cx="2175631" cy="82836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1200" dirty="0"/>
              <a:t>Baca gazı filtreleme sistemleri ile parametreler emisyon limitlerinin çok çok altına düşürülür.</a:t>
            </a:r>
            <a:endParaRPr lang="en-US" sz="1200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7B28BF33-4DC6-406B-B116-619D0E183228}"/>
              </a:ext>
            </a:extLst>
          </p:cNvPr>
          <p:cNvSpPr txBox="1"/>
          <p:nvPr/>
        </p:nvSpPr>
        <p:spPr>
          <a:xfrm>
            <a:off x="6907409" y="2583439"/>
            <a:ext cx="2175631" cy="46166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1200" dirty="0"/>
              <a:t>Sistemden çıkan kül çok vasıflı gübre olarak değerlendirilir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572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DCEABDC-7C4E-47D5-802E-C705838A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60" y="3638002"/>
            <a:ext cx="5236220" cy="295140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0120A0B-D0AC-4495-83C9-586CEE577123}"/>
              </a:ext>
            </a:extLst>
          </p:cNvPr>
          <p:cNvSpPr txBox="1"/>
          <p:nvPr/>
        </p:nvSpPr>
        <p:spPr>
          <a:xfrm>
            <a:off x="2887512" y="801356"/>
            <a:ext cx="305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EMİSYON DEĞERLERİ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2F26B358-9A97-4EB6-8C83-D8D1E4C7A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56823"/>
              </p:ext>
            </p:extLst>
          </p:nvPr>
        </p:nvGraphicFramePr>
        <p:xfrm>
          <a:off x="633374" y="1481445"/>
          <a:ext cx="8321200" cy="1938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697">
                  <a:extLst>
                    <a:ext uri="{9D8B030D-6E8A-4147-A177-3AD203B41FA5}">
                      <a16:colId xmlns:a16="http://schemas.microsoft.com/office/drawing/2014/main" val="2363442990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1024999602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3842949336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3277048118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val="3885145314"/>
                    </a:ext>
                  </a:extLst>
                </a:gridCol>
                <a:gridCol w="1003853">
                  <a:extLst>
                    <a:ext uri="{9D8B030D-6E8A-4147-A177-3AD203B41FA5}">
                      <a16:colId xmlns:a16="http://schemas.microsoft.com/office/drawing/2014/main" val="1929250765"/>
                    </a:ext>
                  </a:extLst>
                </a:gridCol>
                <a:gridCol w="974034">
                  <a:extLst>
                    <a:ext uri="{9D8B030D-6E8A-4147-A177-3AD203B41FA5}">
                      <a16:colId xmlns:a16="http://schemas.microsoft.com/office/drawing/2014/main" val="3423220653"/>
                    </a:ext>
                  </a:extLst>
                </a:gridCol>
                <a:gridCol w="833721">
                  <a:extLst>
                    <a:ext uri="{9D8B030D-6E8A-4147-A177-3AD203B41FA5}">
                      <a16:colId xmlns:a16="http://schemas.microsoft.com/office/drawing/2014/main" val="2880448782"/>
                    </a:ext>
                  </a:extLst>
                </a:gridCol>
              </a:tblGrid>
              <a:tr h="390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Kirletici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parametreler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SO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382341"/>
                  </a:ext>
                </a:extLst>
              </a:tr>
              <a:tr h="33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(mg/Nm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(mg/Nm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(mg/Nm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(mg/Nm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(mg/Nm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(mg/Nm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(mg/Nm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379254"/>
                  </a:ext>
                </a:extLst>
              </a:tr>
              <a:tr h="427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500kW-15 MW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128972"/>
                  </a:ext>
                </a:extLst>
              </a:tr>
              <a:tr h="438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15MW-50 MW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09433"/>
                  </a:ext>
                </a:extLst>
              </a:tr>
              <a:tr h="3471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≥50 MW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        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92738"/>
                  </a:ext>
                </a:extLst>
              </a:tr>
            </a:tbl>
          </a:graphicData>
        </a:graphic>
      </p:graphicFrame>
      <p:sp>
        <p:nvSpPr>
          <p:cNvPr id="5" name="Ok: Sağ 4">
            <a:extLst>
              <a:ext uri="{FF2B5EF4-FFF2-40B4-BE49-F238E27FC236}">
                <a16:creationId xmlns:a16="http://schemas.microsoft.com/office/drawing/2014/main" id="{D2C39D1A-59B5-42C9-88F2-EB3902E985AE}"/>
              </a:ext>
            </a:extLst>
          </p:cNvPr>
          <p:cNvSpPr/>
          <p:nvPr/>
        </p:nvSpPr>
        <p:spPr>
          <a:xfrm>
            <a:off x="189426" y="2744083"/>
            <a:ext cx="384899" cy="2758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6118C80-E0C3-405D-9FE7-011F8A3C414D}"/>
              </a:ext>
            </a:extLst>
          </p:cNvPr>
          <p:cNvSpPr txBox="1"/>
          <p:nvPr/>
        </p:nvSpPr>
        <p:spPr>
          <a:xfrm>
            <a:off x="287162" y="3838043"/>
            <a:ext cx="3299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Bahnschrift" panose="020B0502040204020203" pitchFamily="34" charset="0"/>
              </a:rPr>
              <a:t>Ayrıca yasal zorunluluk olarak sistemin bacasında bulunacak Sürekli Emisyon Ölçüm Sistemi (</a:t>
            </a:r>
            <a:r>
              <a:rPr lang="tr-TR" sz="2000" dirty="0" err="1">
                <a:latin typeface="Bahnschrift" panose="020B0502040204020203" pitchFamily="34" charset="0"/>
              </a:rPr>
              <a:t>SEÖS</a:t>
            </a:r>
            <a:r>
              <a:rPr lang="tr-TR" sz="2000" dirty="0">
                <a:latin typeface="Bahnschrift" panose="020B0502040204020203" pitchFamily="34" charset="0"/>
              </a:rPr>
              <a:t>) ile emisyonlar, anlık olarak Çevre Bakanlığı tarafından izlenecektir.</a:t>
            </a:r>
          </a:p>
        </p:txBody>
      </p:sp>
      <p:sp>
        <p:nvSpPr>
          <p:cNvPr id="7" name="Slayt Numarası Yer Tutucusu 1">
            <a:extLst>
              <a:ext uri="{FF2B5EF4-FFF2-40B4-BE49-F238E27FC236}">
                <a16:creationId xmlns:a16="http://schemas.microsoft.com/office/drawing/2014/main" id="{6E6A53C0-6467-420F-AC2D-FE6DF38B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3818" y="5960476"/>
            <a:ext cx="2228850" cy="365125"/>
          </a:xfrm>
        </p:spPr>
        <p:txBody>
          <a:bodyPr/>
          <a:lstStyle/>
          <a:p>
            <a:fld id="{A8357642-2E8C-4DA4-B4BF-7641DFE07CD0}" type="slidenum">
              <a:rPr lang="tr-TR" smtClean="0"/>
              <a:t>14</a:t>
            </a:fld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B2974A6-B458-4AAB-B4BB-575AE43923F5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E8204CD-DE04-4514-B3BB-AA80484C0BD7}"/>
              </a:ext>
            </a:extLst>
          </p:cNvPr>
          <p:cNvSpPr/>
          <p:nvPr/>
        </p:nvSpPr>
        <p:spPr>
          <a:xfrm>
            <a:off x="-11542" y="202588"/>
            <a:ext cx="6318012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3- 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BES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TESİS ÖZELLİKLERİ</a:t>
            </a:r>
          </a:p>
        </p:txBody>
      </p:sp>
    </p:spTree>
    <p:extLst>
      <p:ext uri="{BB962C8B-B14F-4D97-AF65-F5344CB8AC3E}">
        <p14:creationId xmlns:p14="http://schemas.microsoft.com/office/powerpoint/2010/main" val="301240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1">
            <a:extLst>
              <a:ext uri="{FF2B5EF4-FFF2-40B4-BE49-F238E27FC236}">
                <a16:creationId xmlns:a16="http://schemas.microsoft.com/office/drawing/2014/main" id="{6E6A53C0-6467-420F-AC2D-FE6DF38B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3818" y="5960476"/>
            <a:ext cx="2228850" cy="365125"/>
          </a:xfrm>
        </p:spPr>
        <p:txBody>
          <a:bodyPr/>
          <a:lstStyle/>
          <a:p>
            <a:fld id="{A8357642-2E8C-4DA4-B4BF-7641DFE07CD0}" type="slidenum">
              <a:rPr lang="tr-TR" smtClean="0"/>
              <a:t>15</a:t>
            </a:fld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B2974A6-B458-4AAB-B4BB-575AE43923F5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E8204CD-DE04-4514-B3BB-AA80484C0BD7}"/>
              </a:ext>
            </a:extLst>
          </p:cNvPr>
          <p:cNvSpPr/>
          <p:nvPr/>
        </p:nvSpPr>
        <p:spPr>
          <a:xfrm>
            <a:off x="-11542" y="202588"/>
            <a:ext cx="6318012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3- 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BES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TESİS ÖZELLİKLERİ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E8458387-1A28-41C3-B1D6-6BE0C5985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14723"/>
              </p:ext>
            </p:extLst>
          </p:nvPr>
        </p:nvGraphicFramePr>
        <p:xfrm>
          <a:off x="472966" y="1496526"/>
          <a:ext cx="8113985" cy="320590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58206">
                  <a:extLst>
                    <a:ext uri="{9D8B030D-6E8A-4147-A177-3AD203B41FA5}">
                      <a16:colId xmlns:a16="http://schemas.microsoft.com/office/drawing/2014/main" val="2617503034"/>
                    </a:ext>
                  </a:extLst>
                </a:gridCol>
                <a:gridCol w="956442">
                  <a:extLst>
                    <a:ext uri="{9D8B030D-6E8A-4147-A177-3AD203B41FA5}">
                      <a16:colId xmlns:a16="http://schemas.microsoft.com/office/drawing/2014/main" val="36163198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24785684"/>
                    </a:ext>
                  </a:extLst>
                </a:gridCol>
                <a:gridCol w="2070537">
                  <a:extLst>
                    <a:ext uri="{9D8B030D-6E8A-4147-A177-3AD203B41FA5}">
                      <a16:colId xmlns:a16="http://schemas.microsoft.com/office/drawing/2014/main" val="2081243489"/>
                    </a:ext>
                  </a:extLst>
                </a:gridCol>
              </a:tblGrid>
              <a:tr h="457987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KABULLER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5 </a:t>
                      </a:r>
                      <a:r>
                        <a:rPr lang="tr-TR" sz="2000" b="1" dirty="0" err="1">
                          <a:solidFill>
                            <a:srgbClr val="FFFF00"/>
                          </a:solidFill>
                        </a:rPr>
                        <a:t>MWe</a:t>
                      </a:r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 / </a:t>
                      </a:r>
                      <a:r>
                        <a:rPr lang="tr-TR" sz="2000" b="1" dirty="0" err="1">
                          <a:solidFill>
                            <a:srgbClr val="FFFF00"/>
                          </a:solidFill>
                        </a:rPr>
                        <a:t>ORC</a:t>
                      </a:r>
                      <a:endParaRPr lang="tr-TR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10 </a:t>
                      </a:r>
                      <a:r>
                        <a:rPr lang="tr-TR" sz="2000" b="1" dirty="0" err="1">
                          <a:solidFill>
                            <a:srgbClr val="FFFF00"/>
                          </a:solidFill>
                        </a:rPr>
                        <a:t>MWe</a:t>
                      </a:r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 /Buhar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6289371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Elektrik Üretim Kapasitesi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5.000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10.000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8886019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İç Tüketim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700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1.100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8307133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Net Elektrik Üretimi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4.300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8.900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632450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Yıllık Çalışma Süresi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saat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8.000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8.000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9168927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Yıllık Yakıt Tüketimi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ton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46.000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80.000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0813020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Yakıt Maliyeti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USD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8722615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BFFE57-F3B2-4DFD-AEDF-F25F52DF2F7C}"/>
              </a:ext>
            </a:extLst>
          </p:cNvPr>
          <p:cNvSpPr txBox="1"/>
          <p:nvPr/>
        </p:nvSpPr>
        <p:spPr>
          <a:xfrm>
            <a:off x="2887512" y="801356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Bahnschrift" panose="020B0502040204020203" pitchFamily="34" charset="0"/>
              </a:rPr>
              <a:t>ÖZET DEĞERLENDİRME</a:t>
            </a:r>
            <a:endParaRPr lang="en-US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1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EB2974A6-B458-4AAB-B4BB-575AE43923F5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E8204CD-DE04-4514-B3BB-AA80484C0BD7}"/>
              </a:ext>
            </a:extLst>
          </p:cNvPr>
          <p:cNvSpPr/>
          <p:nvPr/>
        </p:nvSpPr>
        <p:spPr>
          <a:xfrm>
            <a:off x="-11542" y="202588"/>
            <a:ext cx="6318012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3- 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BES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TESİS ÖZELLİKLERİ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E8458387-1A28-41C3-B1D6-6BE0C5985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01548"/>
              </p:ext>
            </p:extLst>
          </p:nvPr>
        </p:nvGraphicFramePr>
        <p:xfrm>
          <a:off x="472966" y="1496526"/>
          <a:ext cx="8113985" cy="412188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58206">
                  <a:extLst>
                    <a:ext uri="{9D8B030D-6E8A-4147-A177-3AD203B41FA5}">
                      <a16:colId xmlns:a16="http://schemas.microsoft.com/office/drawing/2014/main" val="2617503034"/>
                    </a:ext>
                  </a:extLst>
                </a:gridCol>
                <a:gridCol w="956442">
                  <a:extLst>
                    <a:ext uri="{9D8B030D-6E8A-4147-A177-3AD203B41FA5}">
                      <a16:colId xmlns:a16="http://schemas.microsoft.com/office/drawing/2014/main" val="36163198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24785684"/>
                    </a:ext>
                  </a:extLst>
                </a:gridCol>
                <a:gridCol w="2070537">
                  <a:extLst>
                    <a:ext uri="{9D8B030D-6E8A-4147-A177-3AD203B41FA5}">
                      <a16:colId xmlns:a16="http://schemas.microsoft.com/office/drawing/2014/main" val="2081243489"/>
                    </a:ext>
                  </a:extLst>
                </a:gridCol>
              </a:tblGrid>
              <a:tr h="457987">
                <a:tc>
                  <a:txBody>
                    <a:bodyPr/>
                    <a:lstStyle/>
                    <a:p>
                      <a:endParaRPr lang="tr-TR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5 </a:t>
                      </a:r>
                      <a:r>
                        <a:rPr lang="tr-TR" sz="2000" b="1" dirty="0" err="1">
                          <a:solidFill>
                            <a:srgbClr val="FFFF00"/>
                          </a:solidFill>
                        </a:rPr>
                        <a:t>MWe</a:t>
                      </a:r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 / </a:t>
                      </a:r>
                      <a:r>
                        <a:rPr lang="tr-TR" sz="2000" b="1" dirty="0" err="1">
                          <a:solidFill>
                            <a:srgbClr val="FFFF00"/>
                          </a:solidFill>
                        </a:rPr>
                        <a:t>ORC</a:t>
                      </a:r>
                      <a:endParaRPr lang="tr-TR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10 </a:t>
                      </a:r>
                      <a:r>
                        <a:rPr lang="tr-TR" sz="2000" b="1" dirty="0" err="1">
                          <a:solidFill>
                            <a:srgbClr val="FFFF00"/>
                          </a:solidFill>
                        </a:rPr>
                        <a:t>MWe</a:t>
                      </a:r>
                      <a:r>
                        <a:rPr lang="tr-TR" sz="2000" b="1" dirty="0">
                          <a:solidFill>
                            <a:srgbClr val="FFFF00"/>
                          </a:solidFill>
                        </a:rPr>
                        <a:t> /Buhar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6289371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Net Elektrik Üretimi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4.300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8.900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632450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 err="1"/>
                        <a:t>YEKDEM</a:t>
                      </a:r>
                      <a:r>
                        <a:rPr lang="tr-TR" sz="2000" dirty="0"/>
                        <a:t> Tarifesi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$C/kW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16,6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14,1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2754842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Elektrik Satış Geliri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USD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5.710.000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10.000.000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9168927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İşletme Ve Yakıt Maliyeti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USD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2.340.000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4.000.000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0813020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Diğer Giderler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USD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320.000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500.000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8722615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Net Gelir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USD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3.100.000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5.500.000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6191574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/>
                        <a:t>Yatırım Maliyeti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USD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9.000.000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/>
                        <a:t>11.000.000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919128"/>
                  </a:ext>
                </a:extLst>
              </a:tr>
              <a:tr h="457987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Geri Ödeme Süresi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Yıl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2,9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26984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BFFE57-F3B2-4DFD-AEDF-F25F52DF2F7C}"/>
              </a:ext>
            </a:extLst>
          </p:cNvPr>
          <p:cNvSpPr txBox="1"/>
          <p:nvPr/>
        </p:nvSpPr>
        <p:spPr>
          <a:xfrm>
            <a:off x="2887512" y="801356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Bahnschrift" panose="020B0502040204020203" pitchFamily="34" charset="0"/>
              </a:rPr>
              <a:t>ÖZET DEĞERLENDİRME</a:t>
            </a:r>
            <a:endParaRPr lang="en-US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9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0BEDBB2-0DF2-4448-9DE9-C639BE59292A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B283BB8-7489-4952-9328-A553101EAF59}"/>
              </a:ext>
            </a:extLst>
          </p:cNvPr>
          <p:cNvSpPr/>
          <p:nvPr/>
        </p:nvSpPr>
        <p:spPr>
          <a:xfrm>
            <a:off x="0" y="182268"/>
            <a:ext cx="5217967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4-AMAÇ VE HEDEFLER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23E1AC-BE77-44E0-B10F-D468FFFD4B9D}"/>
              </a:ext>
            </a:extLst>
          </p:cNvPr>
          <p:cNvSpPr txBox="1"/>
          <p:nvPr/>
        </p:nvSpPr>
        <p:spPr>
          <a:xfrm>
            <a:off x="93692" y="1102879"/>
            <a:ext cx="557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tr-TR" dirty="0">
                <a:solidFill>
                  <a:srgbClr val="FFFF00"/>
                </a:solidFill>
              </a:rPr>
              <a:t>ÇEVRE AÇISINDAN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Orman çöpünün toplanması ile ağaçlar daha hızlı gelişir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Orman çöpünün toplanması ile ağaçlar için alan açıldığından ağaç sayısında artış görülür.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Orman toprağının kalitesi yükselir.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Tarladan toplanacak sapların anız olarak yakılmasının önüne geçilerek toprağın fakirleşmesini önler.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7B75AA-7967-4EBB-BD1F-2A4AF4B167EC}"/>
              </a:ext>
            </a:extLst>
          </p:cNvPr>
          <p:cNvSpPr txBox="1"/>
          <p:nvPr/>
        </p:nvSpPr>
        <p:spPr>
          <a:xfrm>
            <a:off x="3489123" y="3494611"/>
            <a:ext cx="55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tr-TR" dirty="0">
                <a:solidFill>
                  <a:srgbClr val="FFFF00"/>
                </a:solidFill>
              </a:rPr>
              <a:t>BÖLGE AÇISINDAN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Bölgede istihdam oluşturarak işsizliğe çözüm olur.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Yakıt gereksinimini bölgeden tedarik etmek suretiyle ekonomik gelişme sağlar.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Boş arazilerde enerji ormancılığı ve tarımı yapılması ile yeni iş imkanları üretir.</a:t>
            </a:r>
          </a:p>
        </p:txBody>
      </p:sp>
      <p:pic>
        <p:nvPicPr>
          <p:cNvPr id="7" name="Picture 2" descr="Ä°lgili resim">
            <a:extLst>
              <a:ext uri="{FF2B5EF4-FFF2-40B4-BE49-F238E27FC236}">
                <a16:creationId xmlns:a16="http://schemas.microsoft.com/office/drawing/2014/main" id="{F62E546C-86F3-471E-B79C-E88D01DE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437" y="1132986"/>
            <a:ext cx="3037623" cy="2278217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C2B58DB-B322-4FF0-9712-58D24233A762}"/>
              </a:ext>
            </a:extLst>
          </p:cNvPr>
          <p:cNvSpPr txBox="1"/>
          <p:nvPr/>
        </p:nvSpPr>
        <p:spPr>
          <a:xfrm>
            <a:off x="93692" y="5352931"/>
            <a:ext cx="557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tr-TR" dirty="0">
                <a:solidFill>
                  <a:srgbClr val="FFFF00"/>
                </a:solidFill>
              </a:rPr>
              <a:t>ÜLKE AÇISINDAN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defRPr/>
            </a:pPr>
            <a:r>
              <a:rPr lang="tr-TR" dirty="0"/>
              <a:t>Her sene yaklaşık 35 milyar USD tutarında enerji ithalatının azaltılarak cari açığımızı azaltılmasına katkıda bulunacaktır.</a:t>
            </a:r>
          </a:p>
        </p:txBody>
      </p:sp>
      <p:pic>
        <p:nvPicPr>
          <p:cNvPr id="9" name="Picture 4" descr="bursada bÃ¶lgesel tarÄ±m iÅÃ§ileri ile ilgili gÃ¶rsel sonucu">
            <a:extLst>
              <a:ext uri="{FF2B5EF4-FFF2-40B4-BE49-F238E27FC236}">
                <a16:creationId xmlns:a16="http://schemas.microsoft.com/office/drawing/2014/main" id="{88E9A8C2-C282-46BA-9843-F7331C5E3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91" y="3503522"/>
            <a:ext cx="3037623" cy="1754326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0" name="Picture 6" descr="para ile ilgili gÃ¶rsel sonucu">
            <a:extLst>
              <a:ext uri="{FF2B5EF4-FFF2-40B4-BE49-F238E27FC236}">
                <a16:creationId xmlns:a16="http://schemas.microsoft.com/office/drawing/2014/main" id="{10FDD771-7775-4E98-97CD-D54F25B40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4436" y="5352930"/>
            <a:ext cx="3037624" cy="1200329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6427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omass ile ilgili görsel sonucu">
            <a:extLst>
              <a:ext uri="{FF2B5EF4-FFF2-40B4-BE49-F238E27FC236}">
                <a16:creationId xmlns:a16="http://schemas.microsoft.com/office/drawing/2014/main" id="{F7CBA9AF-4FD7-4A13-8479-51759E99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19" y="5577375"/>
            <a:ext cx="1492014" cy="11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biomass ile ilgili görsel sonucu">
            <a:extLst>
              <a:ext uri="{FF2B5EF4-FFF2-40B4-BE49-F238E27FC236}">
                <a16:creationId xmlns:a16="http://schemas.microsoft.com/office/drawing/2014/main" id="{89F49E32-F853-40F0-8A45-CFA1D8F4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834" y="5577375"/>
            <a:ext cx="1585317" cy="11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iomass ile ilgili görsel sonucu">
            <a:extLst>
              <a:ext uri="{FF2B5EF4-FFF2-40B4-BE49-F238E27FC236}">
                <a16:creationId xmlns:a16="http://schemas.microsoft.com/office/drawing/2014/main" id="{C0F215C6-6A95-4C46-BFA2-F3D4F57BC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0150" y="5577375"/>
            <a:ext cx="5843850" cy="11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İlgili resim">
            <a:extLst>
              <a:ext uri="{FF2B5EF4-FFF2-40B4-BE49-F238E27FC236}">
                <a16:creationId xmlns:a16="http://schemas.microsoft.com/office/drawing/2014/main" id="{345AF5E7-F459-4F7E-B90B-85628C09C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8147" y="275040"/>
            <a:ext cx="2355853" cy="52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İlgili resim">
            <a:extLst>
              <a:ext uri="{FF2B5EF4-FFF2-40B4-BE49-F238E27FC236}">
                <a16:creationId xmlns:a16="http://schemas.microsoft.com/office/drawing/2014/main" id="{48744779-E099-46F6-93DA-8138A95EE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19" y="3181128"/>
            <a:ext cx="3254900" cy="21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İlgili resim">
            <a:extLst>
              <a:ext uri="{FF2B5EF4-FFF2-40B4-BE49-F238E27FC236}">
                <a16:creationId xmlns:a16="http://schemas.microsoft.com/office/drawing/2014/main" id="{BBC8EC32-2A90-469D-9977-7B165458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571" y="726112"/>
            <a:ext cx="2886511" cy="21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Ä°lgili resim">
            <a:extLst>
              <a:ext uri="{FF2B5EF4-FFF2-40B4-BE49-F238E27FC236}">
                <a16:creationId xmlns:a16="http://schemas.microsoft.com/office/drawing/2014/main" id="{58E045E8-114B-4D90-BD64-E8624CD9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571" y="3182471"/>
            <a:ext cx="2888723" cy="21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20315F8-37D1-4F72-8169-7B3A6939F54A}"/>
              </a:ext>
            </a:extLst>
          </p:cNvPr>
          <p:cNvSpPr txBox="1"/>
          <p:nvPr/>
        </p:nvSpPr>
        <p:spPr>
          <a:xfrm>
            <a:off x="405907" y="882659"/>
            <a:ext cx="32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TEŞEKKÜRLER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A1C058-A886-4C49-97EC-D180CF341077}"/>
              </a:ext>
            </a:extLst>
          </p:cNvPr>
          <p:cNvSpPr txBox="1"/>
          <p:nvPr/>
        </p:nvSpPr>
        <p:spPr>
          <a:xfrm>
            <a:off x="558751" y="1697139"/>
            <a:ext cx="2583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>
                <a:solidFill>
                  <a:schemeClr val="accent1"/>
                </a:solidFill>
                <a:latin typeface="Forte" panose="03060902040502070203" pitchFamily="66" charset="0"/>
              </a:rPr>
              <a:t>Rant</a:t>
            </a:r>
            <a:r>
              <a:rPr lang="tr-TR" sz="5000" dirty="0">
                <a:solidFill>
                  <a:srgbClr val="00B050"/>
                </a:solidFill>
                <a:latin typeface="Forte" panose="03060902040502070203" pitchFamily="66" charset="0"/>
              </a:rPr>
              <a:t>eko</a:t>
            </a:r>
          </a:p>
          <a:p>
            <a:pPr algn="ctr"/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ÇEVRE TEKNOLOJİLERİ</a:t>
            </a:r>
          </a:p>
        </p:txBody>
      </p:sp>
    </p:spTree>
    <p:extLst>
      <p:ext uri="{BB962C8B-B14F-4D97-AF65-F5344CB8AC3E}">
        <p14:creationId xmlns:p14="http://schemas.microsoft.com/office/powerpoint/2010/main" val="313705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E092220A-1A92-446F-B04B-EE5E03701A95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886EA40-15A1-47F6-97CF-E844F9A80D6B}"/>
              </a:ext>
            </a:extLst>
          </p:cNvPr>
          <p:cNvSpPr/>
          <p:nvPr/>
        </p:nvSpPr>
        <p:spPr>
          <a:xfrm>
            <a:off x="14205" y="219015"/>
            <a:ext cx="187660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1-GİRİŞ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C145CF0-A8A0-48FF-8BF8-76F5078C7A07}"/>
              </a:ext>
            </a:extLst>
          </p:cNvPr>
          <p:cNvSpPr/>
          <p:nvPr/>
        </p:nvSpPr>
        <p:spPr>
          <a:xfrm>
            <a:off x="7257018" y="335837"/>
            <a:ext cx="1749005" cy="37702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2000" spc="38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TÜRKİYE’DE ENERJİ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204D6D16-0AE0-40EA-ADC7-4504DDC73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040029"/>
              </p:ext>
            </p:extLst>
          </p:nvPr>
        </p:nvGraphicFramePr>
        <p:xfrm>
          <a:off x="254000" y="866432"/>
          <a:ext cx="8636000" cy="54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:a16="http://schemas.microsoft.com/office/drawing/2014/main" id="{E9986D82-9725-4357-B88D-6CE4E2837726}"/>
              </a:ext>
            </a:extLst>
          </p:cNvPr>
          <p:cNvSpPr/>
          <p:nvPr/>
        </p:nvSpPr>
        <p:spPr>
          <a:xfrm>
            <a:off x="782320" y="6352886"/>
            <a:ext cx="8107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600" dirty="0">
                <a:solidFill>
                  <a:prstClr val="white"/>
                </a:solidFill>
                <a:latin typeface="Bahnschrift" panose="020B0502040204020203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2017 yılı verilerine göre ülkemizdeki kurulu güç 80.343 </a:t>
            </a:r>
            <a:r>
              <a:rPr lang="tr-TR" sz="1600" dirty="0" err="1">
                <a:solidFill>
                  <a:prstClr val="white"/>
                </a:solidFill>
                <a:latin typeface="Bahnschrift" panose="020B0502040204020203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MW’a</a:t>
            </a:r>
            <a:r>
              <a:rPr lang="tr-TR" sz="1600" dirty="0">
                <a:solidFill>
                  <a:prstClr val="white"/>
                </a:solidFill>
                <a:latin typeface="Bahnschrift" panose="020B0502040204020203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 ulaşmıştır.</a:t>
            </a:r>
          </a:p>
        </p:txBody>
      </p:sp>
    </p:spTree>
    <p:extLst>
      <p:ext uri="{BB962C8B-B14F-4D97-AF65-F5344CB8AC3E}">
        <p14:creationId xmlns:p14="http://schemas.microsoft.com/office/powerpoint/2010/main" val="77631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6AC64B2-99C2-44BC-B53A-115C797C7369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B6AD028-568A-4B50-87A3-B2BCE6B3861C}"/>
              </a:ext>
            </a:extLst>
          </p:cNvPr>
          <p:cNvSpPr/>
          <p:nvPr/>
        </p:nvSpPr>
        <p:spPr>
          <a:xfrm>
            <a:off x="14205" y="219015"/>
            <a:ext cx="187660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1-GİRİŞ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74DBB9A-B9FD-4667-B691-042CDADC409C}"/>
              </a:ext>
            </a:extLst>
          </p:cNvPr>
          <p:cNvSpPr/>
          <p:nvPr/>
        </p:nvSpPr>
        <p:spPr>
          <a:xfrm>
            <a:off x="7257018" y="335837"/>
            <a:ext cx="1749005" cy="37702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2000" spc="38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TÜRKİYE’DE ENERJİ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D2C9B55-62AA-444C-8290-6DB7C98D8C8B}"/>
              </a:ext>
            </a:extLst>
          </p:cNvPr>
          <p:cNvSpPr/>
          <p:nvPr/>
        </p:nvSpPr>
        <p:spPr>
          <a:xfrm>
            <a:off x="607685" y="6300431"/>
            <a:ext cx="7928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Bahnschrift" panose="020B0502040204020203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Üretilen elektriğin yaklaşık %</a:t>
            </a:r>
            <a:r>
              <a:rPr lang="tr-TR" sz="1600" dirty="0" err="1">
                <a:latin typeface="Bahnschrift" panose="020B0502040204020203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30’u</a:t>
            </a:r>
            <a:r>
              <a:rPr lang="tr-TR" sz="1600" dirty="0">
                <a:latin typeface="Bahnschrift" panose="020B0502040204020203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 yenilenebilir kaynaklardan üretilmektedir.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53E93DE-CE81-45CC-91E8-9ABEC6B85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" t="2656" r="1492" b="3330"/>
          <a:stretch/>
        </p:blipFill>
        <p:spPr>
          <a:xfrm>
            <a:off x="462322" y="1323067"/>
            <a:ext cx="8226311" cy="468530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00DE8735-4A41-48DC-B848-2A0EF7CA4464}"/>
              </a:ext>
            </a:extLst>
          </p:cNvPr>
          <p:cNvSpPr/>
          <p:nvPr/>
        </p:nvSpPr>
        <p:spPr>
          <a:xfrm>
            <a:off x="1229062" y="881655"/>
            <a:ext cx="7053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Bahnschrift" panose="020B0502040204020203" pitchFamily="34" charset="0"/>
              </a:rPr>
              <a:t>Elektrik Üretiminin Kaynak Bazında Gelişimi </a:t>
            </a:r>
          </a:p>
        </p:txBody>
      </p:sp>
    </p:spTree>
    <p:extLst>
      <p:ext uri="{BB962C8B-B14F-4D97-AF65-F5344CB8AC3E}">
        <p14:creationId xmlns:p14="http://schemas.microsoft.com/office/powerpoint/2010/main" val="131317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48F5D13-87DC-4EB3-A57A-83BFA5570374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61C47E6-0481-455F-A65B-242406BE02A2}"/>
              </a:ext>
            </a:extLst>
          </p:cNvPr>
          <p:cNvSpPr/>
          <p:nvPr/>
        </p:nvSpPr>
        <p:spPr>
          <a:xfrm>
            <a:off x="14205" y="219015"/>
            <a:ext cx="187660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1-GİRİŞ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1271617-D31D-45E6-B429-5CFB9ADC4271}"/>
              </a:ext>
            </a:extLst>
          </p:cNvPr>
          <p:cNvSpPr/>
          <p:nvPr/>
        </p:nvSpPr>
        <p:spPr>
          <a:xfrm>
            <a:off x="7257018" y="335837"/>
            <a:ext cx="1749005" cy="37702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2000" spc="38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TÜRKİYE’DE ENERJİ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AC6F46D-6669-40DA-BCD2-BEB8E167D11E}"/>
              </a:ext>
            </a:extLst>
          </p:cNvPr>
          <p:cNvSpPr txBox="1"/>
          <p:nvPr/>
        </p:nvSpPr>
        <p:spPr>
          <a:xfrm>
            <a:off x="236720" y="866432"/>
            <a:ext cx="420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Bahnschrift" panose="020B0502040204020203" pitchFamily="34" charset="0"/>
              </a:rPr>
              <a:t>Günümüzün en önemli enerji kaynakları petrol, doğalgaz, kömür gibi fosil menşeli kaynaklardır. Ülkemiz bu kaynaklar açısından fakir ve dışa bağımlıdır.</a:t>
            </a:r>
          </a:p>
          <a:p>
            <a:endParaRPr lang="tr-TR" dirty="0">
              <a:latin typeface="Bahnschrift" panose="020B0502040204020203" pitchFamily="34" charset="0"/>
            </a:endParaRPr>
          </a:p>
          <a:p>
            <a:r>
              <a:rPr lang="tr-TR" dirty="0">
                <a:latin typeface="Bahnschrift" panose="020B0502040204020203" pitchFamily="34" charset="0"/>
              </a:rPr>
              <a:t>Enerji ihtiyacımızın %78’i ithalat yoluyla karşılanmaktadır. </a:t>
            </a:r>
          </a:p>
          <a:p>
            <a:r>
              <a:rPr lang="tr-TR" dirty="0">
                <a:latin typeface="Bahnschrift" panose="020B0502040204020203" pitchFamily="34" charset="0"/>
              </a:rPr>
              <a:t>Bunun için yıllık ortalama 35-40 milyar USD harcanmaktadır.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201E895-CE9D-4811-840D-EB336A1BB465}"/>
              </a:ext>
            </a:extLst>
          </p:cNvPr>
          <p:cNvSpPr/>
          <p:nvPr/>
        </p:nvSpPr>
        <p:spPr>
          <a:xfrm>
            <a:off x="4354601" y="647960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i="1" dirty="0"/>
              <a:t>2017 Yılı Elektrik Üretiminin Kaynaklara Dağılımı(%)</a:t>
            </a:r>
          </a:p>
        </p:txBody>
      </p:sp>
      <p:graphicFrame>
        <p:nvGraphicFramePr>
          <p:cNvPr id="14" name="Grafik 13">
            <a:extLst>
              <a:ext uri="{FF2B5EF4-FFF2-40B4-BE49-F238E27FC236}">
                <a16:creationId xmlns:a16="http://schemas.microsoft.com/office/drawing/2014/main" id="{03F32AC5-0DF7-4390-81BA-D0B15C470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314525"/>
              </p:ext>
            </p:extLst>
          </p:nvPr>
        </p:nvGraphicFramePr>
        <p:xfrm>
          <a:off x="4081671" y="829685"/>
          <a:ext cx="4924352" cy="602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Resim 1">
            <a:extLst>
              <a:ext uri="{FF2B5EF4-FFF2-40B4-BE49-F238E27FC236}">
                <a16:creationId xmlns:a16="http://schemas.microsoft.com/office/drawing/2014/main" id="{223A6020-B95B-4BE4-9657-C1E6F1B7E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27" y="4036531"/>
            <a:ext cx="4001643" cy="27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B0ED76E-4252-4972-BD42-8888912B4CAA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684EA16-5673-4E89-9790-314228FC38A8}"/>
              </a:ext>
            </a:extLst>
          </p:cNvPr>
          <p:cNvSpPr/>
          <p:nvPr/>
        </p:nvSpPr>
        <p:spPr>
          <a:xfrm>
            <a:off x="14205" y="219015"/>
            <a:ext cx="187660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1-GİRİŞ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10B8B07-DFDF-4FC5-BE95-43459BC288C0}"/>
              </a:ext>
            </a:extLst>
          </p:cNvPr>
          <p:cNvSpPr/>
          <p:nvPr/>
        </p:nvSpPr>
        <p:spPr>
          <a:xfrm>
            <a:off x="7257018" y="335837"/>
            <a:ext cx="1749005" cy="37702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2000" spc="38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TÜRKİYE’DE ENERJİ</a:t>
            </a: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F22D244C-06EE-43ED-8CEB-1E2BA61F8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02185"/>
              </p:ext>
            </p:extLst>
          </p:nvPr>
        </p:nvGraphicFramePr>
        <p:xfrm>
          <a:off x="357811" y="2776024"/>
          <a:ext cx="6452541" cy="196285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131607">
                  <a:extLst>
                    <a:ext uri="{9D8B030D-6E8A-4147-A177-3AD203B41FA5}">
                      <a16:colId xmlns:a16="http://schemas.microsoft.com/office/drawing/2014/main" val="135504387"/>
                    </a:ext>
                  </a:extLst>
                </a:gridCol>
                <a:gridCol w="1320934">
                  <a:extLst>
                    <a:ext uri="{9D8B030D-6E8A-4147-A177-3AD203B41FA5}">
                      <a16:colId xmlns:a16="http://schemas.microsoft.com/office/drawing/2014/main" val="3249244345"/>
                    </a:ext>
                  </a:extLst>
                </a:gridCol>
              </a:tblGrid>
              <a:tr h="575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</a:rPr>
                        <a:t>Yenilenebilir Enerji Kaynağına Dayalı Üretim Tesisi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</a:rPr>
                        <a:t>I Sayılı Cetvel  (29/12/2010 tarihli ve 6094 sayılı Kanunun hükmüdür.)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Fiyatlar 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USDcent</a:t>
                      </a:r>
                      <a:r>
                        <a:rPr lang="tr-TR" sz="1400" dirty="0">
                          <a:effectLst/>
                        </a:rPr>
                        <a:t>/</a:t>
                      </a:r>
                      <a:r>
                        <a:rPr lang="tr-TR" sz="1400" dirty="0" err="1">
                          <a:effectLst/>
                        </a:rPr>
                        <a:t>kWh</a:t>
                      </a:r>
                      <a:endParaRPr lang="tr-TR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470473"/>
                  </a:ext>
                </a:extLst>
              </a:tr>
              <a:tr h="25861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</a:rPr>
                        <a:t>a. Hidroelektrik üretim tesisi</a:t>
                      </a:r>
                      <a:endParaRPr lang="tr-T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7,3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0080259"/>
                  </a:ext>
                </a:extLst>
              </a:tr>
              <a:tr h="25861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</a:rPr>
                        <a:t>b. Rüzgar enerjisine dayalı üretim tesisi</a:t>
                      </a:r>
                      <a:endParaRPr lang="tr-T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7,3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721569"/>
                  </a:ext>
                </a:extLst>
              </a:tr>
              <a:tr h="25861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</a:rPr>
                        <a:t>c. Jeotermal enerjisine dayalı üretim tesisi</a:t>
                      </a:r>
                      <a:endParaRPr lang="tr-T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10,5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858821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b="0" u="none" dirty="0">
                          <a:effectLst/>
                        </a:rPr>
                        <a:t>d. </a:t>
                      </a:r>
                      <a:r>
                        <a:rPr lang="tr-TR" sz="1600" b="0" u="none" dirty="0" err="1">
                          <a:effectLst/>
                        </a:rPr>
                        <a:t>Biyokütleye</a:t>
                      </a:r>
                      <a:r>
                        <a:rPr lang="tr-TR" sz="1600" b="0" u="none" dirty="0">
                          <a:effectLst/>
                        </a:rPr>
                        <a:t> dayalı üretim tesisi (çöp gazı dahil)</a:t>
                      </a:r>
                      <a:endParaRPr lang="tr-TR" sz="1600" b="0" u="none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u="none" dirty="0">
                          <a:effectLst/>
                        </a:rPr>
                        <a:t>13,3</a:t>
                      </a:r>
                      <a:endParaRPr lang="tr-TR" sz="1600" u="none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6416520"/>
                  </a:ext>
                </a:extLst>
              </a:tr>
              <a:tr h="25861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</a:rPr>
                        <a:t>e. Güneş enerjisine dayalı üretim tesisi</a:t>
                      </a:r>
                      <a:endParaRPr lang="tr-TR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13,3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565529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5D3DE55C-3D7A-43A4-BD64-A6F01038E43F}"/>
              </a:ext>
            </a:extLst>
          </p:cNvPr>
          <p:cNvSpPr txBox="1"/>
          <p:nvPr/>
        </p:nvSpPr>
        <p:spPr>
          <a:xfrm>
            <a:off x="357810" y="1280464"/>
            <a:ext cx="8398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Kanun 18/5/2005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tarihinde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yürürlüğe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girmiştir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Teşvikli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fiyatlardan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31/12/2020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tarihine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kadar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işletmeye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girecek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tesisler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faydalanabilecektir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YEK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Destekleme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Mekanizmasına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tabi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üretim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lisansı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sahipleri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için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Kanuna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ekli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sayılı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Cetvelde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yer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alan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fiyatlar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, 10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yıl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süre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ile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  <a:cs typeface="Arial" panose="020B0604020202020204" pitchFamily="34" charset="0"/>
              </a:rPr>
              <a:t>uygulanır</a:t>
            </a:r>
            <a:r>
              <a:rPr lang="en-US" sz="1600" dirty="0"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tr-TR" sz="16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742C1CF-672A-4B18-A12B-6BEAD856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0" y="4769441"/>
            <a:ext cx="6452541" cy="1862868"/>
          </a:xfrm>
          <a:prstGeom prst="rect">
            <a:avLst/>
          </a:prstGeom>
        </p:spPr>
      </p:pic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442778B-9E40-4320-8352-8156FE712462}"/>
              </a:ext>
            </a:extLst>
          </p:cNvPr>
          <p:cNvCxnSpPr/>
          <p:nvPr/>
        </p:nvCxnSpPr>
        <p:spPr>
          <a:xfrm>
            <a:off x="6849586" y="4355106"/>
            <a:ext cx="2547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B93EFF4A-8B97-414F-B57C-0BE819DEF16B}"/>
              </a:ext>
            </a:extLst>
          </p:cNvPr>
          <p:cNvCxnSpPr/>
          <p:nvPr/>
        </p:nvCxnSpPr>
        <p:spPr>
          <a:xfrm>
            <a:off x="6881545" y="4913243"/>
            <a:ext cx="2547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B45A807B-B057-4B3C-A0A0-FA37636FBCAC}"/>
              </a:ext>
            </a:extLst>
          </p:cNvPr>
          <p:cNvCxnSpPr/>
          <p:nvPr/>
        </p:nvCxnSpPr>
        <p:spPr>
          <a:xfrm>
            <a:off x="6881545" y="5562600"/>
            <a:ext cx="2547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CFDC32B0-2DBF-494D-973D-CCBC1C09C6CD}"/>
              </a:ext>
            </a:extLst>
          </p:cNvPr>
          <p:cNvCxnSpPr/>
          <p:nvPr/>
        </p:nvCxnSpPr>
        <p:spPr>
          <a:xfrm>
            <a:off x="6881545" y="6251713"/>
            <a:ext cx="2547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ağ Ayraç 16">
            <a:extLst>
              <a:ext uri="{FF2B5EF4-FFF2-40B4-BE49-F238E27FC236}">
                <a16:creationId xmlns:a16="http://schemas.microsoft.com/office/drawing/2014/main" id="{8DF7684A-F7BE-4C0C-8BF7-BD52F7FA0A30}"/>
              </a:ext>
            </a:extLst>
          </p:cNvPr>
          <p:cNvSpPr/>
          <p:nvPr/>
        </p:nvSpPr>
        <p:spPr>
          <a:xfrm>
            <a:off x="7136298" y="4192543"/>
            <a:ext cx="417443" cy="2208258"/>
          </a:xfrm>
          <a:prstGeom prst="rightBrace">
            <a:avLst>
              <a:gd name="adj1" fmla="val 77381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8B2C72E-F194-43FE-AC6B-64B035D55319}"/>
              </a:ext>
            </a:extLst>
          </p:cNvPr>
          <p:cNvSpPr txBox="1"/>
          <p:nvPr/>
        </p:nvSpPr>
        <p:spPr>
          <a:xfrm>
            <a:off x="7694767" y="5127395"/>
            <a:ext cx="1403333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r-TR" sz="1600" b="1" dirty="0"/>
              <a:t>16,6 </a:t>
            </a:r>
            <a:r>
              <a:rPr lang="tr-TR" sz="1600" b="1" dirty="0" err="1"/>
              <a:t>USDcent</a:t>
            </a:r>
            <a:endParaRPr lang="en-US" sz="1600" b="1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FA6E930-0814-42E0-9DA1-9233E2E07007}"/>
              </a:ext>
            </a:extLst>
          </p:cNvPr>
          <p:cNvSpPr/>
          <p:nvPr/>
        </p:nvSpPr>
        <p:spPr>
          <a:xfrm>
            <a:off x="1914742" y="787093"/>
            <a:ext cx="5125827" cy="37702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2000" spc="38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YEK KANUNU (YEKDEM MEKANİZMASI)</a:t>
            </a:r>
          </a:p>
        </p:txBody>
      </p:sp>
    </p:spTree>
    <p:extLst>
      <p:ext uri="{BB962C8B-B14F-4D97-AF65-F5344CB8AC3E}">
        <p14:creationId xmlns:p14="http://schemas.microsoft.com/office/powerpoint/2010/main" val="6499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B0ED76E-4252-4972-BD42-8888912B4CAA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684EA16-5673-4E89-9790-314228FC38A8}"/>
              </a:ext>
            </a:extLst>
          </p:cNvPr>
          <p:cNvSpPr/>
          <p:nvPr/>
        </p:nvSpPr>
        <p:spPr>
          <a:xfrm>
            <a:off x="14205" y="219015"/>
            <a:ext cx="187660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1-GİRİŞ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10B8B07-DFDF-4FC5-BE95-43459BC288C0}"/>
              </a:ext>
            </a:extLst>
          </p:cNvPr>
          <p:cNvSpPr/>
          <p:nvPr/>
        </p:nvSpPr>
        <p:spPr>
          <a:xfrm>
            <a:off x="7257018" y="335837"/>
            <a:ext cx="1749005" cy="37702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2000" spc="38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TÜRKİYE’DE ENERJİ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78754B4-CDBD-461B-92A2-1B14396E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42" y="4237789"/>
            <a:ext cx="7848578" cy="244618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B8255AA-D992-46C3-B066-C67635D5B5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373" y="866431"/>
            <a:ext cx="4089387" cy="329108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BF04554-C31E-41EB-9685-DC9982B05CFA}"/>
              </a:ext>
            </a:extLst>
          </p:cNvPr>
          <p:cNvSpPr txBox="1"/>
          <p:nvPr/>
        </p:nvSpPr>
        <p:spPr>
          <a:xfrm>
            <a:off x="5070329" y="823421"/>
            <a:ext cx="3758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Türkiye, 2023 yılında kurulu gücünün %50’sini, ürettiği elektriğin ise %40’ını yenilenebilir kaynaklardan üretmeyi hedeflemektedir.</a:t>
            </a:r>
          </a:p>
          <a:p>
            <a:endParaRPr lang="tr-TR" dirty="0"/>
          </a:p>
          <a:p>
            <a:r>
              <a:rPr lang="tr-TR" dirty="0" err="1"/>
              <a:t>Biyokütlede</a:t>
            </a:r>
            <a:r>
              <a:rPr lang="tr-TR" dirty="0"/>
              <a:t> ise 2023 yılında 1.000 MW kurulu güce ulaşmayı hedeflemektedir.</a:t>
            </a:r>
          </a:p>
          <a:p>
            <a:r>
              <a:rPr lang="tr-TR" dirty="0"/>
              <a:t>Şu an yaklaşık 500 MW kurulu güç olduğu düşünüldüğünde, 500 MW daha BES kurulumu yapılması hedeflenmektedir.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D41174F-868E-4371-A482-3373CC695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36" y="866433"/>
            <a:ext cx="823264" cy="32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B0ED76E-4252-4972-BD42-8888912B4CAA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684EA16-5673-4E89-9790-314228FC38A8}"/>
              </a:ext>
            </a:extLst>
          </p:cNvPr>
          <p:cNvSpPr/>
          <p:nvPr/>
        </p:nvSpPr>
        <p:spPr>
          <a:xfrm>
            <a:off x="14205" y="219015"/>
            <a:ext cx="187660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1-GİRİŞ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10B8B07-DFDF-4FC5-BE95-43459BC288C0}"/>
              </a:ext>
            </a:extLst>
          </p:cNvPr>
          <p:cNvSpPr/>
          <p:nvPr/>
        </p:nvSpPr>
        <p:spPr>
          <a:xfrm>
            <a:off x="7257018" y="335837"/>
            <a:ext cx="1749005" cy="377026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2000" spc="38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TÜRKİYE’DE ENERJİ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C7E0804F-38F7-48F5-B15E-2CE42E603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34411"/>
              </p:ext>
            </p:extLst>
          </p:nvPr>
        </p:nvGraphicFramePr>
        <p:xfrm>
          <a:off x="2346513" y="3041660"/>
          <a:ext cx="6633960" cy="371866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5867">
                  <a:extLst>
                    <a:ext uri="{9D8B030D-6E8A-4147-A177-3AD203B41FA5}">
                      <a16:colId xmlns:a16="http://schemas.microsoft.com/office/drawing/2014/main" val="3865010115"/>
                    </a:ext>
                  </a:extLst>
                </a:gridCol>
                <a:gridCol w="4750290">
                  <a:extLst>
                    <a:ext uri="{9D8B030D-6E8A-4147-A177-3AD203B41FA5}">
                      <a16:colId xmlns:a16="http://schemas.microsoft.com/office/drawing/2014/main" val="2956376730"/>
                    </a:ext>
                  </a:extLst>
                </a:gridCol>
                <a:gridCol w="1377803">
                  <a:extLst>
                    <a:ext uri="{9D8B030D-6E8A-4147-A177-3AD203B41FA5}">
                      <a16:colId xmlns:a16="http://schemas.microsoft.com/office/drawing/2014/main" val="1569280840"/>
                    </a:ext>
                  </a:extLst>
                </a:gridCol>
              </a:tblGrid>
              <a:tr h="26129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C000"/>
                          </a:solidFill>
                          <a:effectLst/>
                          <a:latin typeface="Bahnschrift" panose="020B0502040204020203" pitchFamily="34" charset="0"/>
                        </a:rPr>
                        <a:t>NO</a:t>
                      </a:r>
                      <a:endParaRPr lang="tr-TR" sz="1200" b="1" i="0" u="none" strike="noStrike" dirty="0">
                        <a:solidFill>
                          <a:srgbClr val="FFC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C000"/>
                          </a:solidFill>
                          <a:effectLst/>
                          <a:latin typeface="Bahnschrift" panose="020B0502040204020203" pitchFamily="34" charset="0"/>
                        </a:rPr>
                        <a:t>Lisans Sahibi Tüzel Kişi</a:t>
                      </a:r>
                      <a:endParaRPr lang="tr-TR" sz="1200" b="1" i="0" u="none" strike="noStrike" dirty="0">
                        <a:solidFill>
                          <a:srgbClr val="FFC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C000"/>
                          </a:solidFill>
                          <a:effectLst/>
                          <a:latin typeface="Bahnschrift" panose="020B0502040204020203" pitchFamily="34" charset="0"/>
                        </a:rPr>
                        <a:t>Kurulu Gücü (</a:t>
                      </a:r>
                      <a:r>
                        <a:rPr lang="tr-TR" sz="1200" b="1" u="none" strike="noStrike" dirty="0" err="1">
                          <a:solidFill>
                            <a:srgbClr val="FFC000"/>
                          </a:solidFill>
                          <a:effectLst/>
                          <a:latin typeface="Bahnschrift" panose="020B0502040204020203" pitchFamily="34" charset="0"/>
                        </a:rPr>
                        <a:t>MWe</a:t>
                      </a:r>
                      <a:r>
                        <a:rPr lang="tr-TR" sz="1200" b="1" u="none" strike="noStrike" dirty="0">
                          <a:solidFill>
                            <a:srgbClr val="FFC000"/>
                          </a:solidFill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tr-TR" sz="1200" b="1" i="0" u="none" strike="noStrike" dirty="0">
                        <a:solidFill>
                          <a:srgbClr val="FFC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757072826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AKARE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BİYOKÜTLE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 ENERJİ ÜRETİM ANONİM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12272266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DEBA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 ENERJİ ÜRETİM SANAYİ VE TİCARET ANONİM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15,25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453047208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DOĞAL ENERJİ HİZMETLERİ SANAYİ VE TİCARET </a:t>
                      </a:r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A.Ş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5,2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597018523"/>
                  </a:ext>
                </a:extLst>
              </a:tr>
              <a:tr h="2424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GÜRES TAVUKÇULUK ÜRETİM PAZ.VE TİC.AŞ.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2,3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3755628211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MAVİBAYRAK DOĞU ENERJİ ÜRETİM ANONİM ŞİRKETİ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782059738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MAVİBAYRAK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 ENERJİ ÜRETİM </a:t>
                      </a:r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A.Ş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220860242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MENDEZ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 ENERJİ ÜRETİM VE TİCARET ANONİM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5,482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390977649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MİM SANAYİ KAZANLARI ENERJİ ÜRETİM ANONİM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569681227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MODERN ENERJİ ELEKTRİK ÜRETİM ANONİM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27,6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374577905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10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MUTLULAR ENERJİ SANAYİ VE TİCARET LİMİTED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30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504322355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11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OLTAN VE KÖLEOĞLU ELEKTRİK VE ENERJİ ÜRETİMİ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455836663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>
                          <a:effectLst/>
                          <a:latin typeface="Bahnschrift" panose="020B0502040204020203" pitchFamily="34" charset="0"/>
                        </a:rPr>
                        <a:t>PAKMİL</a:t>
                      </a:r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 ENERJİ VE ELEKTRİK ÜRETİM TİCARET LİMİTED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Bahnschrift" panose="020B0502040204020203" pitchFamily="34" charset="0"/>
                        </a:rPr>
                        <a:t>1,763</a:t>
                      </a:r>
                      <a:endParaRPr lang="tr-TR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1583203014"/>
                  </a:ext>
                </a:extLst>
              </a:tr>
              <a:tr h="26790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13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ZEUS ENERJİ SANAYİ TİCARET ANONİM ŞİRKETİ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  <a:endParaRPr lang="tr-TR" sz="12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332" marR="4332" marT="4332" marB="0" anchor="b"/>
                </a:tc>
                <a:extLst>
                  <a:ext uri="{0D108BD9-81ED-4DB2-BD59-A6C34878D82A}">
                    <a16:rowId xmlns:a16="http://schemas.microsoft.com/office/drawing/2014/main" val="658849074"/>
                  </a:ext>
                </a:extLst>
              </a:tr>
            </a:tbl>
          </a:graphicData>
        </a:graphic>
      </p:graphicFrame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2AE630AE-4D39-4790-A793-47B46751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34105"/>
              </p:ext>
            </p:extLst>
          </p:nvPr>
        </p:nvGraphicFramePr>
        <p:xfrm>
          <a:off x="2639067" y="1219984"/>
          <a:ext cx="6048852" cy="15689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03469">
                  <a:extLst>
                    <a:ext uri="{9D8B030D-6E8A-4147-A177-3AD203B41FA5}">
                      <a16:colId xmlns:a16="http://schemas.microsoft.com/office/drawing/2014/main" val="1125540368"/>
                    </a:ext>
                  </a:extLst>
                </a:gridCol>
                <a:gridCol w="993077">
                  <a:extLst>
                    <a:ext uri="{9D8B030D-6E8A-4147-A177-3AD203B41FA5}">
                      <a16:colId xmlns:a16="http://schemas.microsoft.com/office/drawing/2014/main" val="1352511935"/>
                    </a:ext>
                  </a:extLst>
                </a:gridCol>
                <a:gridCol w="1129758">
                  <a:extLst>
                    <a:ext uri="{9D8B030D-6E8A-4147-A177-3AD203B41FA5}">
                      <a16:colId xmlns:a16="http://schemas.microsoft.com/office/drawing/2014/main" val="3808828787"/>
                    </a:ext>
                  </a:extLst>
                </a:gridCol>
                <a:gridCol w="1622548">
                  <a:extLst>
                    <a:ext uri="{9D8B030D-6E8A-4147-A177-3AD203B41FA5}">
                      <a16:colId xmlns:a16="http://schemas.microsoft.com/office/drawing/2014/main" val="1034677829"/>
                    </a:ext>
                  </a:extLst>
                </a:gridCol>
              </a:tblGrid>
              <a:tr h="317971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TOPLAM KURULU GÜÇ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TESİS SAYISI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393664"/>
                  </a:ext>
                </a:extLst>
              </a:tr>
              <a:tr h="21260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ÇÖP VE ÇÖP GAZI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256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 err="1">
                          <a:effectLst/>
                          <a:latin typeface="Bahnschrift" panose="020B0502040204020203" pitchFamily="34" charset="0"/>
                        </a:rPr>
                        <a:t>MW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49 (33)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980263"/>
                  </a:ext>
                </a:extLst>
              </a:tr>
              <a:tr h="21260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Bahnschrift" panose="020B0502040204020203" pitchFamily="34" charset="0"/>
                        </a:rPr>
                        <a:t>BİYOGAZ</a:t>
                      </a:r>
                      <a:endParaRPr lang="tr-TR" sz="16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87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 err="1">
                          <a:effectLst/>
                          <a:latin typeface="Bahnschrift" panose="020B0502040204020203" pitchFamily="34" charset="0"/>
                        </a:rPr>
                        <a:t>MW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33 (21)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228265"/>
                  </a:ext>
                </a:extLst>
              </a:tr>
              <a:tr h="21260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 err="1">
                          <a:effectLst/>
                          <a:latin typeface="Bahnschrift" panose="020B0502040204020203" pitchFamily="34" charset="0"/>
                        </a:rPr>
                        <a:t>GAZLAŞTIRMA&amp;PİROLİZ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25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 err="1">
                          <a:effectLst/>
                          <a:latin typeface="Bahnschrift" panose="020B0502040204020203" pitchFamily="34" charset="0"/>
                        </a:rPr>
                        <a:t>MW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5 (5)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206662"/>
                  </a:ext>
                </a:extLst>
              </a:tr>
              <a:tr h="21260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YAKMA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135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 err="1">
                          <a:effectLst/>
                          <a:latin typeface="Bahnschrift" panose="020B0502040204020203" pitchFamily="34" charset="0"/>
                        </a:rPr>
                        <a:t>MW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Bahnschrift" panose="020B0502040204020203" pitchFamily="34" charset="0"/>
                        </a:rPr>
                        <a:t>13 (7)</a:t>
                      </a:r>
                      <a:endParaRPr lang="tr-TR" sz="16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065398"/>
                  </a:ext>
                </a:extLst>
              </a:tr>
              <a:tr h="21260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Bahnschrift" panose="020B0502040204020203" pitchFamily="34" charset="0"/>
                        </a:rPr>
                        <a:t>TOPLAM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effectLst/>
                          <a:latin typeface="Bahnschrift" panose="020B0502040204020203" pitchFamily="34" charset="0"/>
                        </a:rPr>
                        <a:t>503</a:t>
                      </a:r>
                      <a:endParaRPr lang="tr-TR" sz="1600" b="1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 err="1">
                          <a:effectLst/>
                          <a:latin typeface="Bahnschrift" panose="020B0502040204020203" pitchFamily="34" charset="0"/>
                        </a:rPr>
                        <a:t>MW</a:t>
                      </a:r>
                      <a:endParaRPr lang="tr-TR" sz="1600" b="1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Bahnschrift" panose="020B0502040204020203" pitchFamily="34" charset="0"/>
                        </a:rPr>
                        <a:t>100</a:t>
                      </a:r>
                      <a:endParaRPr lang="tr-TR" sz="1600" b="1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319604"/>
                  </a:ext>
                </a:extLst>
              </a:tr>
            </a:tbl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32D413CD-EEFE-4578-B34D-043117FAE7BB}"/>
              </a:ext>
            </a:extLst>
          </p:cNvPr>
          <p:cNvSpPr txBox="1"/>
          <p:nvPr/>
        </p:nvSpPr>
        <p:spPr>
          <a:xfrm>
            <a:off x="113391" y="1508976"/>
            <a:ext cx="26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Bahnschrift" panose="020B0502040204020203" pitchFamily="34" charset="0"/>
              </a:rPr>
              <a:t>BİYOKÜTLE</a:t>
            </a:r>
            <a:r>
              <a:rPr lang="tr-TR" dirty="0">
                <a:solidFill>
                  <a:srgbClr val="FF0000"/>
                </a:solidFill>
                <a:latin typeface="Bahnschrift" panose="020B0502040204020203" pitchFamily="34" charset="0"/>
              </a:rPr>
              <a:t> TESİSLERİ</a:t>
            </a:r>
          </a:p>
          <a:p>
            <a:r>
              <a:rPr lang="tr-TR" dirty="0">
                <a:solidFill>
                  <a:srgbClr val="FF0000"/>
                </a:solidFill>
                <a:latin typeface="Bahnschrift" panose="020B0502040204020203" pitchFamily="34" charset="0"/>
              </a:rPr>
              <a:t>2019 </a:t>
            </a:r>
            <a:r>
              <a:rPr lang="tr-TR" dirty="0" err="1">
                <a:solidFill>
                  <a:srgbClr val="FF0000"/>
                </a:solidFill>
                <a:latin typeface="Bahnschrift" panose="020B0502040204020203" pitchFamily="34" charset="0"/>
              </a:rPr>
              <a:t>YEKDEM</a:t>
            </a:r>
            <a:endParaRPr lang="en-US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5A14C19-D88E-4302-8E45-456ADE6921A1}"/>
              </a:ext>
            </a:extLst>
          </p:cNvPr>
          <p:cNvSpPr txBox="1"/>
          <p:nvPr/>
        </p:nvSpPr>
        <p:spPr>
          <a:xfrm>
            <a:off x="113391" y="4190840"/>
            <a:ext cx="1653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Bahnschrift" panose="020B0502040204020203" pitchFamily="34" charset="0"/>
              </a:rPr>
              <a:t>YAKMAYA DAYALI</a:t>
            </a:r>
          </a:p>
          <a:p>
            <a:r>
              <a:rPr lang="tr-TR" dirty="0" err="1">
                <a:solidFill>
                  <a:srgbClr val="FF0000"/>
                </a:solidFill>
                <a:latin typeface="Bahnschrift" panose="020B0502040204020203" pitchFamily="34" charset="0"/>
              </a:rPr>
              <a:t>BİYOKÜTLE</a:t>
            </a:r>
            <a:r>
              <a:rPr lang="tr-TR" dirty="0">
                <a:solidFill>
                  <a:srgbClr val="FF0000"/>
                </a:solidFill>
                <a:latin typeface="Bahnschrift" panose="020B0502040204020203" pitchFamily="34" charset="0"/>
              </a:rPr>
              <a:t> TESİSLERİ</a:t>
            </a:r>
          </a:p>
          <a:p>
            <a:r>
              <a:rPr lang="tr-TR" dirty="0">
                <a:solidFill>
                  <a:srgbClr val="FF0000"/>
                </a:solidFill>
                <a:latin typeface="Bahnschrift" panose="020B0502040204020203" pitchFamily="34" charset="0"/>
              </a:rPr>
              <a:t>2019 </a:t>
            </a:r>
            <a:r>
              <a:rPr lang="tr-TR" dirty="0" err="1">
                <a:solidFill>
                  <a:srgbClr val="FF0000"/>
                </a:solidFill>
                <a:latin typeface="Bahnschrift" panose="020B0502040204020203" pitchFamily="34" charset="0"/>
              </a:rPr>
              <a:t>YEKDEM</a:t>
            </a:r>
            <a:endParaRPr lang="en-US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4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39FB3ED-707B-4FA9-9BB3-BB7E439A66CE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0012CC5-E701-4C64-B1FB-A158B2DC16B6}"/>
              </a:ext>
            </a:extLst>
          </p:cNvPr>
          <p:cNvSpPr/>
          <p:nvPr/>
        </p:nvSpPr>
        <p:spPr>
          <a:xfrm>
            <a:off x="-63694" y="239427"/>
            <a:ext cx="5694765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2-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BİYOKÜTLE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HAKKINDA</a:t>
            </a:r>
          </a:p>
        </p:txBody>
      </p:sp>
      <p:pic>
        <p:nvPicPr>
          <p:cNvPr id="6" name="Picture 6" descr="PAMUK TARLASI ile ilgili görsel sonucu">
            <a:extLst>
              <a:ext uri="{FF2B5EF4-FFF2-40B4-BE49-F238E27FC236}">
                <a16:creationId xmlns:a16="http://schemas.microsoft.com/office/drawing/2014/main" id="{AA4E965F-0C32-4E41-93AE-9B70EDE28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349" y="5389953"/>
            <a:ext cx="3342041" cy="12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omass ile ilgili görsel sonucu">
            <a:extLst>
              <a:ext uri="{FF2B5EF4-FFF2-40B4-BE49-F238E27FC236}">
                <a16:creationId xmlns:a16="http://schemas.microsoft.com/office/drawing/2014/main" id="{8F535D6A-E70C-40D3-B648-95C9ACA7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689" y="5394702"/>
            <a:ext cx="163152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iomass ile ilgili görsel sonucu">
            <a:extLst>
              <a:ext uri="{FF2B5EF4-FFF2-40B4-BE49-F238E27FC236}">
                <a16:creationId xmlns:a16="http://schemas.microsoft.com/office/drawing/2014/main" id="{415625D4-9672-463A-969E-3E4D036A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86693" y="3222649"/>
            <a:ext cx="5745613" cy="11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omass ile ilgili görsel sonucu">
            <a:extLst>
              <a:ext uri="{FF2B5EF4-FFF2-40B4-BE49-F238E27FC236}">
                <a16:creationId xmlns:a16="http://schemas.microsoft.com/office/drawing/2014/main" id="{E918ED3C-E41B-4198-89D8-98124367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372" y="5379793"/>
            <a:ext cx="1952626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İlgili resim">
            <a:extLst>
              <a:ext uri="{FF2B5EF4-FFF2-40B4-BE49-F238E27FC236}">
                <a16:creationId xmlns:a16="http://schemas.microsoft.com/office/drawing/2014/main" id="{C51B8729-1DFE-4F46-ABEF-57458BC09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5212" y="5379793"/>
            <a:ext cx="1607161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5E2591E0-8373-4E39-BA4D-0A00DB52DA4E}"/>
              </a:ext>
            </a:extLst>
          </p:cNvPr>
          <p:cNvSpPr txBox="1"/>
          <p:nvPr/>
        </p:nvSpPr>
        <p:spPr>
          <a:xfrm>
            <a:off x="196124" y="2660008"/>
            <a:ext cx="77310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latin typeface="Bahnschrift" panose="020B0502040204020203" pitchFamily="34" charset="0"/>
              </a:rPr>
              <a:t>Deniz ve/veya karada bulunabilen biyokütle enerji kaynakları şunlardır: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tr-TR" dirty="0">
              <a:latin typeface="Bahnschrift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b="1" dirty="0">
                <a:latin typeface="Bahnschrift" panose="020B0502040204020203" pitchFamily="34" charset="0"/>
              </a:rPr>
              <a:t>• Odun (enerji ormanları, ağaç artıkları)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b="1" dirty="0">
                <a:latin typeface="Bahnschrift" panose="020B0502040204020203" pitchFamily="34" charset="0"/>
              </a:rPr>
              <a:t>• Yağlı tohum bitkileri (</a:t>
            </a:r>
            <a:r>
              <a:rPr lang="tr-TR" b="1" dirty="0" err="1">
                <a:latin typeface="Bahnschrift" panose="020B0502040204020203" pitchFamily="34" charset="0"/>
              </a:rPr>
              <a:t>ayçiçek</a:t>
            </a:r>
            <a:r>
              <a:rPr lang="tr-TR" b="1" dirty="0">
                <a:latin typeface="Bahnschrift" panose="020B0502040204020203" pitchFamily="34" charset="0"/>
              </a:rPr>
              <a:t>, soya, </a:t>
            </a:r>
            <a:r>
              <a:rPr lang="tr-TR" b="1" dirty="0" err="1">
                <a:latin typeface="Bahnschrift" panose="020B0502040204020203" pitchFamily="34" charset="0"/>
              </a:rPr>
              <a:t>aspir</a:t>
            </a:r>
            <a:r>
              <a:rPr lang="tr-TR" b="1" dirty="0">
                <a:latin typeface="Bahnschrift" panose="020B0502040204020203" pitchFamily="34" charset="0"/>
              </a:rPr>
              <a:t>, pamuk, </a:t>
            </a:r>
            <a:r>
              <a:rPr lang="tr-TR" b="1" dirty="0" err="1">
                <a:latin typeface="Bahnschrift" panose="020B0502040204020203" pitchFamily="34" charset="0"/>
              </a:rPr>
              <a:t>v.b</a:t>
            </a:r>
            <a:r>
              <a:rPr lang="tr-TR" b="1" dirty="0">
                <a:latin typeface="Bahnschrift" panose="020B0502040204020203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b="1" dirty="0">
                <a:latin typeface="Bahnschrift" panose="020B0502040204020203" pitchFamily="34" charset="0"/>
              </a:rPr>
              <a:t>• Karbonhidrat bitkileri (patates, buğday, mısır, pancar, </a:t>
            </a:r>
            <a:r>
              <a:rPr lang="tr-TR" b="1" dirty="0" err="1">
                <a:latin typeface="Bahnschrift" panose="020B0502040204020203" pitchFamily="34" charset="0"/>
              </a:rPr>
              <a:t>v.b</a:t>
            </a:r>
            <a:r>
              <a:rPr lang="tr-TR" b="1" dirty="0">
                <a:latin typeface="Bahnschrift" panose="020B0502040204020203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b="1" dirty="0">
                <a:latin typeface="Bahnschrift" panose="020B0502040204020203" pitchFamily="34" charset="0"/>
              </a:rPr>
              <a:t>• Elyaf bitkileri (keten, </a:t>
            </a:r>
            <a:r>
              <a:rPr lang="tr-TR" b="1" dirty="0" err="1">
                <a:latin typeface="Bahnschrift" panose="020B0502040204020203" pitchFamily="34" charset="0"/>
              </a:rPr>
              <a:t>kenaf</a:t>
            </a:r>
            <a:r>
              <a:rPr lang="tr-TR" b="1" dirty="0">
                <a:latin typeface="Bahnschrift" panose="020B0502040204020203" pitchFamily="34" charset="0"/>
              </a:rPr>
              <a:t>, kenevir, sorgum, </a:t>
            </a:r>
            <a:r>
              <a:rPr lang="tr-TR" b="1" dirty="0" err="1">
                <a:latin typeface="Bahnschrift" panose="020B0502040204020203" pitchFamily="34" charset="0"/>
              </a:rPr>
              <a:t>v.b</a:t>
            </a:r>
            <a:r>
              <a:rPr lang="tr-TR" b="1" dirty="0">
                <a:latin typeface="Bahnschrift" panose="020B0502040204020203" pitchFamily="34" charset="0"/>
              </a:rPr>
              <a:t>.)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b="1" dirty="0">
                <a:latin typeface="Bahnschrift" panose="020B0502040204020203" pitchFamily="34" charset="0"/>
              </a:rPr>
              <a:t>• Bitkisel artıklar (dal, sap, saman, kök, kabuk </a:t>
            </a:r>
            <a:r>
              <a:rPr lang="tr-TR" b="1" dirty="0" err="1">
                <a:latin typeface="Bahnschrift" panose="020B0502040204020203" pitchFamily="34" charset="0"/>
              </a:rPr>
              <a:t>v.b</a:t>
            </a:r>
            <a:r>
              <a:rPr lang="tr-TR" b="1" dirty="0"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6E4EDEC-3657-4722-883D-8BF598544399}"/>
              </a:ext>
            </a:extLst>
          </p:cNvPr>
          <p:cNvSpPr txBox="1"/>
          <p:nvPr/>
        </p:nvSpPr>
        <p:spPr>
          <a:xfrm>
            <a:off x="196124" y="934343"/>
            <a:ext cx="7521589" cy="105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dirty="0">
                <a:latin typeface="Bahnschrift" panose="020B0502040204020203" pitchFamily="34" charset="0"/>
              </a:rPr>
              <a:t>Biyokütle enerjisinin temeli bitkilerin fotosentez olayına dayandığı için, biyokütle enerjisi, güneş enerjisinin kimyasal enerji halinde depolandığı organik maddelerin enerjisi olarak da ifade edilebilmektedir.</a:t>
            </a:r>
          </a:p>
        </p:txBody>
      </p:sp>
    </p:spTree>
    <p:extLst>
      <p:ext uri="{BB962C8B-B14F-4D97-AF65-F5344CB8AC3E}">
        <p14:creationId xmlns:p14="http://schemas.microsoft.com/office/powerpoint/2010/main" val="398156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70928B7D-A8D3-4221-8EA0-32C94CECB60E}"/>
              </a:ext>
            </a:extLst>
          </p:cNvPr>
          <p:cNvSpPr/>
          <p:nvPr/>
        </p:nvSpPr>
        <p:spPr>
          <a:xfrm>
            <a:off x="0" y="304740"/>
            <a:ext cx="9144000" cy="439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BDDF3E7-45A4-48D9-BC25-AA6FFB731D24}"/>
              </a:ext>
            </a:extLst>
          </p:cNvPr>
          <p:cNvSpPr/>
          <p:nvPr/>
        </p:nvSpPr>
        <p:spPr>
          <a:xfrm>
            <a:off x="-63694" y="239427"/>
            <a:ext cx="5694765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2-</a:t>
            </a:r>
            <a:r>
              <a:rPr lang="tr-TR" sz="3200" spc="38" dirty="0" err="1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BİYOKÜTLE</a:t>
            </a:r>
            <a:r>
              <a:rPr lang="tr-TR" sz="3200" spc="38" dirty="0">
                <a:ln w="9525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  <a:ea typeface="Yu Gothic Light" panose="020B0300000000000000" pitchFamily="34" charset="-128"/>
              </a:rPr>
              <a:t> HAKKINDA</a:t>
            </a:r>
          </a:p>
        </p:txBody>
      </p:sp>
      <p:pic>
        <p:nvPicPr>
          <p:cNvPr id="8" name="Picture 4" descr="Ä°lgili resim">
            <a:extLst>
              <a:ext uri="{FF2B5EF4-FFF2-40B4-BE49-F238E27FC236}">
                <a16:creationId xmlns:a16="http://schemas.microsoft.com/office/drawing/2014/main" id="{689AEEAF-F92B-465F-930E-5DE94BA9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56" y="3111090"/>
            <a:ext cx="2354556" cy="1765918"/>
          </a:xfrm>
          <a:prstGeom prst="rect">
            <a:avLst/>
          </a:prstGeom>
          <a:noFill/>
          <a:extLst/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C438D5C-7E29-49EA-96C2-6938BEF5109A}"/>
              </a:ext>
            </a:extLst>
          </p:cNvPr>
          <p:cNvSpPr txBox="1"/>
          <p:nvPr/>
        </p:nvSpPr>
        <p:spPr>
          <a:xfrm>
            <a:off x="179856" y="1272581"/>
            <a:ext cx="323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1-Orman Artıkları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09EF68B-6756-4AB0-A403-FDC8B7303FDE}"/>
              </a:ext>
            </a:extLst>
          </p:cNvPr>
          <p:cNvSpPr txBox="1"/>
          <p:nvPr/>
        </p:nvSpPr>
        <p:spPr>
          <a:xfrm>
            <a:off x="3291873" y="1254456"/>
            <a:ext cx="2936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2-Tarla Artıkları</a:t>
            </a:r>
          </a:p>
        </p:txBody>
      </p:sp>
      <p:pic>
        <p:nvPicPr>
          <p:cNvPr id="11" name="Picture 4" descr="&quot;COTTON STALK&quot; AREA ile ilgili görsel sonucu">
            <a:extLst>
              <a:ext uri="{FF2B5EF4-FFF2-40B4-BE49-F238E27FC236}">
                <a16:creationId xmlns:a16="http://schemas.microsoft.com/office/drawing/2014/main" id="{1671B767-5E6A-4F27-8AAD-D4C306A0F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1873" y="3107574"/>
            <a:ext cx="2444396" cy="1271594"/>
          </a:xfrm>
          <a:prstGeom prst="rect">
            <a:avLst/>
          </a:prstGeom>
          <a:noFill/>
          <a:extLst/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941BAA6-BE5D-471F-90C4-6C22907B59A0}"/>
              </a:ext>
            </a:extLst>
          </p:cNvPr>
          <p:cNvSpPr txBox="1"/>
          <p:nvPr/>
        </p:nvSpPr>
        <p:spPr>
          <a:xfrm>
            <a:off x="6299353" y="1215422"/>
            <a:ext cx="246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3-Diğer Artıklar</a:t>
            </a:r>
          </a:p>
        </p:txBody>
      </p:sp>
      <p:pic>
        <p:nvPicPr>
          <p:cNvPr id="13" name="Picture 6" descr="budama artÄ±klarÄ± ile ilgili gÃ¶rsel sonucu">
            <a:extLst>
              <a:ext uri="{FF2B5EF4-FFF2-40B4-BE49-F238E27FC236}">
                <a16:creationId xmlns:a16="http://schemas.microsoft.com/office/drawing/2014/main" id="{8D63CA85-0096-4494-B8F4-95B6D282C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95"/>
          <a:stretch/>
        </p:blipFill>
        <p:spPr bwMode="auto">
          <a:xfrm>
            <a:off x="6299353" y="3107574"/>
            <a:ext cx="2354557" cy="1952874"/>
          </a:xfrm>
          <a:prstGeom prst="rect">
            <a:avLst/>
          </a:prstGeom>
          <a:noFill/>
          <a:extLst/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6EC2AEB-D4F3-43AB-A382-39CB4DAD43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873" y="4468369"/>
            <a:ext cx="2444396" cy="1453810"/>
          </a:xfrm>
          <a:prstGeom prst="rect">
            <a:avLst/>
          </a:prstGeom>
          <a:noFill/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AD707A1-4E26-4293-AEBF-0BACB5414675}"/>
              </a:ext>
            </a:extLst>
          </p:cNvPr>
          <p:cNvSpPr/>
          <p:nvPr/>
        </p:nvSpPr>
        <p:spPr>
          <a:xfrm>
            <a:off x="2783688" y="797403"/>
            <a:ext cx="33333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dirty="0">
                <a:solidFill>
                  <a:srgbClr val="FF0000"/>
                </a:solidFill>
              </a:rPr>
              <a:t>YAKILABİLİR </a:t>
            </a:r>
            <a:r>
              <a:rPr lang="tr-TR" dirty="0" err="1">
                <a:solidFill>
                  <a:srgbClr val="FF0000"/>
                </a:solidFill>
              </a:rPr>
              <a:t>BİYOKÜTLE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7B1CB84-4A7B-4DCD-BC21-868EA1C8243C}"/>
              </a:ext>
            </a:extLst>
          </p:cNvPr>
          <p:cNvSpPr/>
          <p:nvPr/>
        </p:nvSpPr>
        <p:spPr>
          <a:xfrm>
            <a:off x="129209" y="1662726"/>
            <a:ext cx="3131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600" dirty="0">
                <a:solidFill>
                  <a:prstClr val="white"/>
                </a:solidFill>
              </a:rPr>
              <a:t>Orman yangınlarına sebebiyet verir.</a:t>
            </a:r>
          </a:p>
          <a:p>
            <a:pPr lvl="0"/>
            <a:r>
              <a:rPr lang="tr-TR" sz="1600" dirty="0">
                <a:solidFill>
                  <a:prstClr val="white"/>
                </a:solidFill>
              </a:rPr>
              <a:t>Toprağın özelliklerini bozar.</a:t>
            </a:r>
          </a:p>
          <a:p>
            <a:pPr lvl="0"/>
            <a:r>
              <a:rPr lang="tr-TR" sz="1600" dirty="0">
                <a:solidFill>
                  <a:prstClr val="white"/>
                </a:solidFill>
              </a:rPr>
              <a:t>Ağaç gelişimini ve çoğalmasını engeller.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8CC2B65-CD6A-481E-90DD-F065D8B37E13}"/>
              </a:ext>
            </a:extLst>
          </p:cNvPr>
          <p:cNvSpPr/>
          <p:nvPr/>
        </p:nvSpPr>
        <p:spPr>
          <a:xfrm>
            <a:off x="3218686" y="1662726"/>
            <a:ext cx="2816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600" dirty="0">
                <a:solidFill>
                  <a:prstClr val="white"/>
                </a:solidFill>
              </a:rPr>
              <a:t>Tarlada kalan mısır, pamuk, domates, </a:t>
            </a:r>
            <a:r>
              <a:rPr lang="tr-TR" sz="1600" dirty="0" err="1">
                <a:solidFill>
                  <a:prstClr val="white"/>
                </a:solidFill>
              </a:rPr>
              <a:t>aspir</a:t>
            </a:r>
            <a:r>
              <a:rPr lang="tr-TR" sz="1600" dirty="0">
                <a:solidFill>
                  <a:prstClr val="white"/>
                </a:solidFill>
              </a:rPr>
              <a:t>, ayçiçeği sapları, anız olarak yakıldığında toprağa ve çevreye zarar verir.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6C69D43-B4BE-4F11-998C-DBAF5476246C}"/>
              </a:ext>
            </a:extLst>
          </p:cNvPr>
          <p:cNvSpPr/>
          <p:nvPr/>
        </p:nvSpPr>
        <p:spPr>
          <a:xfrm>
            <a:off x="6299353" y="1662726"/>
            <a:ext cx="2710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600" dirty="0">
                <a:solidFill>
                  <a:prstClr val="white"/>
                </a:solidFill>
              </a:rPr>
              <a:t>Meyve (zeytin, elma, ayva, kayısı, üzüm, </a:t>
            </a:r>
            <a:r>
              <a:rPr lang="tr-TR" sz="1600" dirty="0" err="1">
                <a:solidFill>
                  <a:prstClr val="white"/>
                </a:solidFill>
              </a:rPr>
              <a:t>vs</a:t>
            </a:r>
            <a:r>
              <a:rPr lang="tr-TR" sz="1600" dirty="0">
                <a:solidFill>
                  <a:prstClr val="white"/>
                </a:solidFill>
              </a:rPr>
              <a:t>) artıkları </a:t>
            </a:r>
          </a:p>
          <a:p>
            <a:pPr lvl="0"/>
            <a:r>
              <a:rPr lang="tr-TR" sz="1600" dirty="0">
                <a:solidFill>
                  <a:prstClr val="white"/>
                </a:solidFill>
              </a:rPr>
              <a:t>(Budama artıkları, meyve çekirdekleri ve kabukları)</a:t>
            </a:r>
          </a:p>
          <a:p>
            <a:pPr lvl="0"/>
            <a:r>
              <a:rPr lang="tr-TR" sz="1600" dirty="0">
                <a:solidFill>
                  <a:prstClr val="white"/>
                </a:solidFill>
              </a:rPr>
              <a:t>(prina, ayçiçeği kabuğu)</a:t>
            </a:r>
          </a:p>
        </p:txBody>
      </p:sp>
      <p:pic>
        <p:nvPicPr>
          <p:cNvPr id="1026" name="Picture 2" descr="fÄ±ndÄ±k kabuÄu -saÃ§ ile ilgili gÃ¶rsel sonucu">
            <a:extLst>
              <a:ext uri="{FF2B5EF4-FFF2-40B4-BE49-F238E27FC236}">
                <a16:creationId xmlns:a16="http://schemas.microsoft.com/office/drawing/2014/main" id="{44B2E0BE-D13C-4A37-AA3F-17FF3AA3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53" y="5184013"/>
            <a:ext cx="2354556" cy="11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ÄaÃ§ kabuklarÄ± ile ilgili gÃ¶rsel sonucu">
            <a:extLst>
              <a:ext uri="{FF2B5EF4-FFF2-40B4-BE49-F238E27FC236}">
                <a16:creationId xmlns:a16="http://schemas.microsoft.com/office/drawing/2014/main" id="{F6D52A60-2DDE-410A-AC7A-5B86FB17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6" y="4927408"/>
            <a:ext cx="2354556" cy="17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5301"/>
      </p:ext>
    </p:extLst>
  </p:cSld>
  <p:clrMapOvr>
    <a:masterClrMapping/>
  </p:clrMapOvr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Derinlik</Template>
  <TotalTime>417</TotalTime>
  <Words>1276</Words>
  <Application>Microsoft Office PowerPoint</Application>
  <PresentationFormat>Ekran Gösterisi (4:3)</PresentationFormat>
  <Paragraphs>335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30" baseType="lpstr">
      <vt:lpstr>Agency FB</vt:lpstr>
      <vt:lpstr>AIGDT</vt:lpstr>
      <vt:lpstr>Arial</vt:lpstr>
      <vt:lpstr>Bahnschrift</vt:lpstr>
      <vt:lpstr>BankGothic Lt BT</vt:lpstr>
      <vt:lpstr>Calibri</vt:lpstr>
      <vt:lpstr>Corbel</vt:lpstr>
      <vt:lpstr>Forte</vt:lpstr>
      <vt:lpstr>Georgia</vt:lpstr>
      <vt:lpstr>Times New Roman</vt:lpstr>
      <vt:lpstr>Wingdings</vt:lpstr>
      <vt:lpstr>Derinlik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yakup oksas</dc:creator>
  <cp:lastModifiedBy>user</cp:lastModifiedBy>
  <cp:revision>46</cp:revision>
  <cp:lastPrinted>2018-12-19T22:50:24Z</cp:lastPrinted>
  <dcterms:created xsi:type="dcterms:W3CDTF">2018-12-12T21:20:14Z</dcterms:created>
  <dcterms:modified xsi:type="dcterms:W3CDTF">2018-12-20T07:41:26Z</dcterms:modified>
</cp:coreProperties>
</file>